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27" r:id="rId1"/>
  </p:sldMasterIdLst>
  <p:notesMasterIdLst>
    <p:notesMasterId r:id="rId32"/>
  </p:notesMasterIdLst>
  <p:sldIdLst>
    <p:sldId id="256" r:id="rId2"/>
    <p:sldId id="284" r:id="rId3"/>
    <p:sldId id="285" r:id="rId4"/>
    <p:sldId id="286" r:id="rId5"/>
    <p:sldId id="287" r:id="rId6"/>
    <p:sldId id="258" r:id="rId7"/>
    <p:sldId id="262" r:id="rId8"/>
    <p:sldId id="267" r:id="rId9"/>
    <p:sldId id="302" r:id="rId10"/>
    <p:sldId id="303" r:id="rId11"/>
    <p:sldId id="271" r:id="rId12"/>
    <p:sldId id="298" r:id="rId13"/>
    <p:sldId id="272" r:id="rId14"/>
    <p:sldId id="281" r:id="rId15"/>
    <p:sldId id="299" r:id="rId16"/>
    <p:sldId id="296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304" r:id="rId25"/>
    <p:sldId id="306" r:id="rId26"/>
    <p:sldId id="305" r:id="rId27"/>
    <p:sldId id="300" r:id="rId28"/>
    <p:sldId id="301" r:id="rId29"/>
    <p:sldId id="307" r:id="rId30"/>
    <p:sldId id="308" r:id="rId31"/>
  </p:sldIdLst>
  <p:sldSz cx="10080625" cy="7559675"/>
  <p:notesSz cx="7559675" cy="106918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>
      <p:cViewPr varScale="1">
        <p:scale>
          <a:sx n="68" d="100"/>
          <a:sy n="68" d="100"/>
        </p:scale>
        <p:origin x="1026" y="7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D0CA7D-5B6D-40E1-AD40-7DFF66905D35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F5591017-03B5-4843-BF11-ED91EAFFFD8F}">
      <dgm:prSet phldrT="[Text]"/>
      <dgm:spPr/>
      <dgm:t>
        <a:bodyPr/>
        <a:lstStyle/>
        <a:p>
          <a:pPr rtl="1"/>
          <a:r>
            <a:rPr lang="en-US" dirty="0" smtClean="0"/>
            <a:t>(Secondary) Languages</a:t>
          </a:r>
          <a:endParaRPr lang="he-IL" dirty="0"/>
        </a:p>
      </dgm:t>
    </dgm:pt>
    <dgm:pt modelId="{6257C3FF-681A-464D-B86B-42A106D1F13B}" type="parTrans" cxnId="{9D196AC7-E6E2-4FEF-98B1-D5502ED95967}">
      <dgm:prSet/>
      <dgm:spPr/>
      <dgm:t>
        <a:bodyPr/>
        <a:lstStyle/>
        <a:p>
          <a:pPr rtl="1"/>
          <a:endParaRPr lang="he-IL"/>
        </a:p>
      </dgm:t>
    </dgm:pt>
    <dgm:pt modelId="{0F5AA527-7610-48B9-9FED-EC8DF31DB3E8}" type="sibTrans" cxnId="{9D196AC7-E6E2-4FEF-98B1-D5502ED95967}">
      <dgm:prSet/>
      <dgm:spPr/>
      <dgm:t>
        <a:bodyPr/>
        <a:lstStyle/>
        <a:p>
          <a:pPr rtl="1"/>
          <a:endParaRPr lang="he-IL"/>
        </a:p>
      </dgm:t>
    </dgm:pt>
    <dgm:pt modelId="{A7E7F4DF-F77D-4972-9793-FA20A06BD988}" type="pres">
      <dgm:prSet presAssocID="{7FD0CA7D-5B6D-40E1-AD40-7DFF66905D35}" presName="diagram" presStyleCnt="0">
        <dgm:presLayoutVars>
          <dgm:dir/>
          <dgm:animLvl val="lvl"/>
          <dgm:resizeHandles val="exact"/>
        </dgm:presLayoutVars>
      </dgm:prSet>
      <dgm:spPr/>
    </dgm:pt>
    <dgm:pt modelId="{B8968E19-0D5B-4C5C-8802-4EBA263BD562}" type="pres">
      <dgm:prSet presAssocID="{F5591017-03B5-4843-BF11-ED91EAFFFD8F}" presName="compNode" presStyleCnt="0"/>
      <dgm:spPr/>
    </dgm:pt>
    <dgm:pt modelId="{A75FF765-D46B-4AC7-8E46-A70DC7C55F75}" type="pres">
      <dgm:prSet presAssocID="{F5591017-03B5-4843-BF11-ED91EAFFFD8F}" presName="childRect" presStyleLbl="bgAcc1" presStyleIdx="0" presStyleCnt="1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rtl="1"/>
          <a:endParaRPr lang="he-IL"/>
        </a:p>
      </dgm:t>
    </dgm:pt>
    <dgm:pt modelId="{E316BC2B-93DD-49A1-B1F3-532814161BA8}" type="pres">
      <dgm:prSet presAssocID="{F5591017-03B5-4843-BF11-ED91EAFFFD8F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4258E7BB-58FC-46A6-8853-2371F9A72106}" type="pres">
      <dgm:prSet presAssocID="{F5591017-03B5-4843-BF11-ED91EAFFFD8F}" presName="parentRect" presStyleLbl="alignNode1" presStyleIdx="0" presStyleCnt="1"/>
      <dgm:spPr/>
      <dgm:t>
        <a:bodyPr/>
        <a:lstStyle/>
        <a:p>
          <a:pPr rtl="1"/>
          <a:endParaRPr lang="he-IL"/>
        </a:p>
      </dgm:t>
    </dgm:pt>
    <dgm:pt modelId="{FA1E4627-3392-4D24-AAE6-EEF2D7DA5FED}" type="pres">
      <dgm:prSet presAssocID="{F5591017-03B5-4843-BF11-ED91EAFFFD8F}" presName="adorn" presStyleLbl="fgAccFollowNode1" presStyleIdx="0" presStyleCnt="1" custFlipVert="0" custFlipHor="0" custScaleX="11150" custScaleY="22228" custLinFactNeighborX="6139" custLinFactNeighborY="4466"/>
      <dgm:spPr/>
    </dgm:pt>
  </dgm:ptLst>
  <dgm:cxnLst>
    <dgm:cxn modelId="{8AA2C994-9296-4B3D-A644-FB787656281C}" type="presOf" srcId="{F5591017-03B5-4843-BF11-ED91EAFFFD8F}" destId="{4258E7BB-58FC-46A6-8853-2371F9A72106}" srcOrd="1" destOrd="0" presId="urn:microsoft.com/office/officeart/2005/8/layout/bList2"/>
    <dgm:cxn modelId="{6D8F0FE9-BB64-4023-8B0C-F34284E82B00}" type="presOf" srcId="{7FD0CA7D-5B6D-40E1-AD40-7DFF66905D35}" destId="{A7E7F4DF-F77D-4972-9793-FA20A06BD988}" srcOrd="0" destOrd="0" presId="urn:microsoft.com/office/officeart/2005/8/layout/bList2"/>
    <dgm:cxn modelId="{9D196AC7-E6E2-4FEF-98B1-D5502ED95967}" srcId="{7FD0CA7D-5B6D-40E1-AD40-7DFF66905D35}" destId="{F5591017-03B5-4843-BF11-ED91EAFFFD8F}" srcOrd="0" destOrd="0" parTransId="{6257C3FF-681A-464D-B86B-42A106D1F13B}" sibTransId="{0F5AA527-7610-48B9-9FED-EC8DF31DB3E8}"/>
    <dgm:cxn modelId="{8D74F705-7DD0-4852-B9BF-6331FDD06D20}" type="presOf" srcId="{F5591017-03B5-4843-BF11-ED91EAFFFD8F}" destId="{E316BC2B-93DD-49A1-B1F3-532814161BA8}" srcOrd="0" destOrd="0" presId="urn:microsoft.com/office/officeart/2005/8/layout/bList2"/>
    <dgm:cxn modelId="{8A1A1459-ACFB-446E-978A-555DCD45E7AF}" type="presParOf" srcId="{A7E7F4DF-F77D-4972-9793-FA20A06BD988}" destId="{B8968E19-0D5B-4C5C-8802-4EBA263BD562}" srcOrd="0" destOrd="0" presId="urn:microsoft.com/office/officeart/2005/8/layout/bList2"/>
    <dgm:cxn modelId="{B4D69819-EC56-42D5-B884-8DE022406BB4}" type="presParOf" srcId="{B8968E19-0D5B-4C5C-8802-4EBA263BD562}" destId="{A75FF765-D46B-4AC7-8E46-A70DC7C55F75}" srcOrd="0" destOrd="0" presId="urn:microsoft.com/office/officeart/2005/8/layout/bList2"/>
    <dgm:cxn modelId="{AD27C5BF-9520-4460-B835-ECFC476AA868}" type="presParOf" srcId="{B8968E19-0D5B-4C5C-8802-4EBA263BD562}" destId="{E316BC2B-93DD-49A1-B1F3-532814161BA8}" srcOrd="1" destOrd="0" presId="urn:microsoft.com/office/officeart/2005/8/layout/bList2"/>
    <dgm:cxn modelId="{E8616AFF-4B7F-42C2-8C0E-D880EB89CB7C}" type="presParOf" srcId="{B8968E19-0D5B-4C5C-8802-4EBA263BD562}" destId="{4258E7BB-58FC-46A6-8853-2371F9A72106}" srcOrd="2" destOrd="0" presId="urn:microsoft.com/office/officeart/2005/8/layout/bList2"/>
    <dgm:cxn modelId="{D9501D57-D73A-4B8C-9F35-BF5350887C67}" type="presParOf" srcId="{B8968E19-0D5B-4C5C-8802-4EBA263BD562}" destId="{FA1E4627-3392-4D24-AAE6-EEF2D7DA5FED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FF765-D46B-4AC7-8E46-A70DC7C55F75}">
      <dsp:nvSpPr>
        <dsp:cNvPr id="0" name=""/>
        <dsp:cNvSpPr/>
      </dsp:nvSpPr>
      <dsp:spPr>
        <a:xfrm>
          <a:off x="2978212" y="1523"/>
          <a:ext cx="3291109" cy="2456743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8E7BB-58FC-46A6-8853-2371F9A72106}">
      <dsp:nvSpPr>
        <dsp:cNvPr id="0" name=""/>
        <dsp:cNvSpPr/>
      </dsp:nvSpPr>
      <dsp:spPr>
        <a:xfrm>
          <a:off x="2978212" y="2458267"/>
          <a:ext cx="3291109" cy="10563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0" rIns="43180" bIns="0" numCol="1" spcCol="1270" anchor="ctr" anchorCtr="0">
          <a:noAutofit/>
        </a:bodyPr>
        <a:lstStyle/>
        <a:p>
          <a:pPr lvl="0" algn="l" defTabSz="1511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(Secondary) Languages</a:t>
          </a:r>
          <a:endParaRPr lang="he-IL" sz="3400" kern="1200" dirty="0"/>
        </a:p>
      </dsp:txBody>
      <dsp:txXfrm>
        <a:off x="2978212" y="2458267"/>
        <a:ext cx="2317683" cy="1056399"/>
      </dsp:txXfrm>
    </dsp:sp>
    <dsp:sp modelId="{FA1E4627-3392-4D24-AAE6-EEF2D7DA5FED}">
      <dsp:nvSpPr>
        <dsp:cNvPr id="0" name=""/>
        <dsp:cNvSpPr/>
      </dsp:nvSpPr>
      <dsp:spPr>
        <a:xfrm>
          <a:off x="5971436" y="3125433"/>
          <a:ext cx="128435" cy="256041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1937" cy="400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8188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smtClean="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smtClean="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8188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smtClean="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smtClean="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1B621056-A47A-475D-9CDF-7E35F14B8DD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183939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79E4564A-485B-452A-A8C3-E4081E9DD9F0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2497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(Second) Language. Skills. Social </a:t>
            </a:r>
            <a:r>
              <a:rPr lang="en-US" dirty="0" err="1" smtClean="0"/>
              <a:t>normas</a:t>
            </a:r>
            <a:r>
              <a:rPr lang="en-US" dirty="0" smtClean="0"/>
              <a:t> &amp; behavior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641FE-4E9F-4668-AA9D-6B903CBFCD48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010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019AA366-12C2-4B6F-8FBB-665DD7E31669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6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3525" cy="40068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6788" cy="4810125"/>
          </a:xfrm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28837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35168A30-A720-49C6-91CA-E6461892C82B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7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3525" cy="40068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6788" cy="4810125"/>
          </a:xfrm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83497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A46DD79E-0C41-4B4C-B05B-7A934EA5F309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8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3525" cy="40068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6788" cy="4810125"/>
          </a:xfrm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9336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6493D962-5263-444B-8C59-5EABA76BA7FB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10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7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3525" cy="40068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6788" cy="4810125"/>
          </a:xfrm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 smtClean="0">
                <a:ea typeface="Droid Sans Fallback" charset="0"/>
                <a:cs typeface="Droid Sans Fallback" charset="0"/>
              </a:rPr>
              <a:t>http://</a:t>
            </a:r>
            <a:r>
              <a:rPr lang="en-GB" altLang="en-US" dirty="0" err="1" smtClean="0">
                <a:ea typeface="Droid Sans Fallback" charset="0"/>
                <a:cs typeface="Droid Sans Fallback" charset="0"/>
              </a:rPr>
              <a:t>www.google.co.uk</a:t>
            </a:r>
            <a:r>
              <a:rPr lang="en-GB" altLang="en-US" dirty="0" smtClean="0">
                <a:ea typeface="Droid Sans Fallback" charset="0"/>
                <a:cs typeface="Droid Sans Fallback" charset="0"/>
              </a:rPr>
              <a:t>/</a:t>
            </a:r>
            <a:r>
              <a:rPr lang="en-GB" altLang="en-US" dirty="0" err="1" smtClean="0">
                <a:ea typeface="Droid Sans Fallback" charset="0"/>
                <a:cs typeface="Droid Sans Fallback" charset="0"/>
              </a:rPr>
              <a:t>url?sa</a:t>
            </a:r>
            <a:r>
              <a:rPr lang="en-GB" altLang="en-US" dirty="0" smtClean="0">
                <a:ea typeface="Droid Sans Fallback" charset="0"/>
                <a:cs typeface="Droid Sans Fallback" charset="0"/>
              </a:rPr>
              <a:t>=</a:t>
            </a:r>
            <a:r>
              <a:rPr lang="en-GB" altLang="en-US" dirty="0" err="1" smtClean="0">
                <a:ea typeface="Droid Sans Fallback" charset="0"/>
                <a:cs typeface="Droid Sans Fallback" charset="0"/>
              </a:rPr>
              <a:t>i&amp;rct</a:t>
            </a:r>
            <a:r>
              <a:rPr lang="en-GB" altLang="en-US" dirty="0" smtClean="0">
                <a:ea typeface="Droid Sans Fallback" charset="0"/>
                <a:cs typeface="Droid Sans Fallback" charset="0"/>
              </a:rPr>
              <a:t>=</a:t>
            </a:r>
            <a:r>
              <a:rPr lang="en-GB" altLang="en-US" dirty="0" err="1" smtClean="0">
                <a:ea typeface="Droid Sans Fallback" charset="0"/>
                <a:cs typeface="Droid Sans Fallback" charset="0"/>
              </a:rPr>
              <a:t>j&amp;q</a:t>
            </a:r>
            <a:r>
              <a:rPr lang="en-GB" altLang="en-US" dirty="0" smtClean="0">
                <a:ea typeface="Droid Sans Fallback" charset="0"/>
                <a:cs typeface="Droid Sans Fallback" charset="0"/>
              </a:rPr>
              <a:t>=&amp;</a:t>
            </a:r>
            <a:r>
              <a:rPr lang="en-GB" altLang="en-US" dirty="0" err="1" smtClean="0">
                <a:ea typeface="Droid Sans Fallback" charset="0"/>
                <a:cs typeface="Droid Sans Fallback" charset="0"/>
              </a:rPr>
              <a:t>esrc</a:t>
            </a:r>
            <a:r>
              <a:rPr lang="en-GB" altLang="en-US" dirty="0" smtClean="0">
                <a:ea typeface="Droid Sans Fallback" charset="0"/>
                <a:cs typeface="Droid Sans Fallback" charset="0"/>
              </a:rPr>
              <a:t>=</a:t>
            </a:r>
            <a:r>
              <a:rPr lang="en-GB" altLang="en-US" dirty="0" err="1" smtClean="0">
                <a:ea typeface="Droid Sans Fallback" charset="0"/>
                <a:cs typeface="Droid Sans Fallback" charset="0"/>
              </a:rPr>
              <a:t>s&amp;source</a:t>
            </a:r>
            <a:r>
              <a:rPr lang="en-GB" altLang="en-US" dirty="0" smtClean="0">
                <a:ea typeface="Droid Sans Fallback" charset="0"/>
                <a:cs typeface="Droid Sans Fallback" charset="0"/>
              </a:rPr>
              <a:t>=</a:t>
            </a:r>
            <a:r>
              <a:rPr lang="en-GB" altLang="en-US" dirty="0" err="1" smtClean="0">
                <a:ea typeface="Droid Sans Fallback" charset="0"/>
                <a:cs typeface="Droid Sans Fallback" charset="0"/>
              </a:rPr>
              <a:t>images&amp;cd</a:t>
            </a:r>
            <a:r>
              <a:rPr lang="en-GB" altLang="en-US" dirty="0" smtClean="0">
                <a:ea typeface="Droid Sans Fallback" charset="0"/>
                <a:cs typeface="Droid Sans Fallback" charset="0"/>
              </a:rPr>
              <a:t>=&amp;cad=</a:t>
            </a:r>
            <a:r>
              <a:rPr lang="en-GB" altLang="en-US" dirty="0" err="1" smtClean="0">
                <a:ea typeface="Droid Sans Fallback" charset="0"/>
                <a:cs typeface="Droid Sans Fallback" charset="0"/>
              </a:rPr>
              <a:t>rja&amp;docid</a:t>
            </a:r>
            <a:r>
              <a:rPr lang="en-GB" altLang="en-US" dirty="0" smtClean="0">
                <a:ea typeface="Droid Sans Fallback" charset="0"/>
                <a:cs typeface="Droid Sans Fallback" charset="0"/>
              </a:rPr>
              <a:t>=axByeOIGW0GhLM&amp;tbnid=1Yyuw4kHiQ16RM:&amp;</a:t>
            </a:r>
            <a:r>
              <a:rPr lang="en-GB" altLang="en-US" dirty="0" err="1" smtClean="0">
                <a:ea typeface="Droid Sans Fallback" charset="0"/>
                <a:cs typeface="Droid Sans Fallback" charset="0"/>
              </a:rPr>
              <a:t>ved</a:t>
            </a:r>
            <a:r>
              <a:rPr lang="en-GB" altLang="en-US" dirty="0" smtClean="0">
                <a:ea typeface="Droid Sans Fallback" charset="0"/>
                <a:cs typeface="Droid Sans Fallback" charset="0"/>
              </a:rPr>
              <a:t>=0CAQQjB0&amp;url=http%3A%2F%2Fwww.felixmay.com%2FESB%2Fbrainimplants.htm&amp;ei=NpgjUZ2SBa-U0QWSs4C4BA&amp;bvm=bv.42553238,d.d2k&amp;psig=AFQjCNEER2EQYwko97k1AabpNT_upWWrZw&amp;ust=1361373577987926</a:t>
            </a:r>
          </a:p>
        </p:txBody>
      </p:sp>
    </p:spTree>
    <p:extLst>
      <p:ext uri="{BB962C8B-B14F-4D97-AF65-F5344CB8AC3E}">
        <p14:creationId xmlns:p14="http://schemas.microsoft.com/office/powerpoint/2010/main" val="119880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D6A1088E-BCFB-4D7C-AC30-8F72B0896CD7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11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1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3525" cy="40068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6788" cy="4810125"/>
          </a:xfrm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mtClean="0">
                <a:ea typeface="Droid Sans Fallback" charset="0"/>
                <a:cs typeface="Droid Sans Fallback" charset="0"/>
              </a:rPr>
              <a:t>http://www.google.co.uk/url?sa=i&amp;rct=j&amp;q=&amp;esrc=s&amp;source=images&amp;cd=&amp;cad=rja&amp;docid=axByeOIGW0GhLM&amp;tbnid=1Yyuw4kHiQ16RM:&amp;ved=0CAQQjB0&amp;url=http%3A%2F%2Fwww.felixmay.com%2FESB%2Fbrainimplants.htm&amp;ei=NpgjUZ2SBa-U0QWSs4C4BA&amp;bvm=bv.42553238,d.d2k&amp;psig=AFQjCNEER2EQYwko97k1AabpNT_upWWrZw&amp;ust=1361373577987926</a:t>
            </a:r>
          </a:p>
        </p:txBody>
      </p:sp>
    </p:spTree>
    <p:extLst>
      <p:ext uri="{BB962C8B-B14F-4D97-AF65-F5344CB8AC3E}">
        <p14:creationId xmlns:p14="http://schemas.microsoft.com/office/powerpoint/2010/main" val="622558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0E7DDC2-85C9-473A-A15F-6BA39EE1B7A1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Introduce sensorineural hearing loss</a:t>
            </a: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Animation of cochlear implant functioning with neural signaling</a:t>
            </a:r>
          </a:p>
        </p:txBody>
      </p:sp>
    </p:spTree>
    <p:extLst>
      <p:ext uri="{BB962C8B-B14F-4D97-AF65-F5344CB8AC3E}">
        <p14:creationId xmlns:p14="http://schemas.microsoft.com/office/powerpoint/2010/main" val="270899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85BCA0FA-A2FE-45FE-8A2B-DA4FD2924207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13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6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3525" cy="40068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6788" cy="4810125"/>
          </a:xfrm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48582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DEC84B14-A741-4B1E-B37C-0D77DF5FF45D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14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2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3358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1237197"/>
            <a:ext cx="85685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FA4892-9E74-4205-AAD6-871B4EECF45B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58664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C554A2-9CFE-46D8-B94C-C0A4E1F1A0E5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50277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8" y="402483"/>
            <a:ext cx="2173635" cy="6406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4" y="402483"/>
            <a:ext cx="6394896" cy="6406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254CC4-1075-4858-90A8-5AB2113415A6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64964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255588"/>
            <a:ext cx="9067800" cy="13525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DAB67-97F5-4D47-B90A-91FA6EA54D3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95656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9B2C94-8473-4D58-92F0-7C8336ED411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58471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1884671"/>
            <a:ext cx="869453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5059035"/>
            <a:ext cx="869453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BA8B25-C09E-47B0-A33C-64A0A07A7C4E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7373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7F34B3-D359-45D3-A8B7-958864E5A75A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9427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402484"/>
            <a:ext cx="8694539" cy="1461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7" y="1853171"/>
            <a:ext cx="4285579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7" y="2761381"/>
            <a:ext cx="4285579" cy="40615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2FA2A7-AB70-4C07-9DA9-710AA2426B20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6282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5EDC6-854A-4D26-8C6C-06908BAFE733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411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1C82D7-A701-49A5-9E77-6468E1B05BB8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10845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1088455"/>
            <a:ext cx="510331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B9AC80-0990-4093-BD35-68B350EB75B2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26410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1088455"/>
            <a:ext cx="510331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F51737-C91F-4075-A3DC-A4CB61F7B264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56399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700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700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700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C0E2B0D-A49F-431B-BCE3-8864D800353C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53407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txStyles>
    <p:titleStyle>
      <a:lvl1pPr algn="l" defTabSz="1007943" rtl="1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r" defTabSz="1007943" rtl="1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r" defTabSz="1007943" rtl="1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r" defTabSz="1007943" rtl="1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r" defTabSz="1007943" rtl="1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r" defTabSz="1007943" rtl="1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r" defTabSz="1007943" rtl="1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r" defTabSz="1007943" rtl="1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r" defTabSz="1007943" rtl="1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r" defTabSz="1007943" rtl="1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1007943" rtl="1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r" defTabSz="1007943" rtl="1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r" defTabSz="1007943" rtl="1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r" defTabSz="1007943" rtl="1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r" defTabSz="1007943" rtl="1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r" defTabSz="1007943" rtl="1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r" defTabSz="1007943" rtl="1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r" defTabSz="1007943" rtl="1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r" defTabSz="1007943" rtl="1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uditoryneuroscience.com/prosthetics/music" TargetMode="External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edical%20Animation%20Library%20%20Hearing%20and%20the%20Cochlea.mov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gif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hyperlink" Target="http://auditoryneuroscience.com/acoustics/clinical_audiogram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"/>
          <p:cNvSpPr txBox="1">
            <a:spLocks noChangeArrowheads="1"/>
          </p:cNvSpPr>
          <p:nvPr/>
        </p:nvSpPr>
        <p:spPr bwMode="auto">
          <a:xfrm>
            <a:off x="359792" y="827509"/>
            <a:ext cx="9360221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0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</a:pPr>
            <a:r>
              <a:rPr lang="en-GB" altLang="en-US" sz="5400" dirty="0">
                <a:solidFill>
                  <a:srgbClr val="000000"/>
                </a:solidFill>
              </a:rPr>
              <a:t>Cochlear </a:t>
            </a:r>
            <a:r>
              <a:rPr lang="en-GB" altLang="en-US" sz="5400" dirty="0" smtClean="0">
                <a:solidFill>
                  <a:srgbClr val="000000"/>
                </a:solidFill>
              </a:rPr>
              <a:t>Implants</a:t>
            </a:r>
            <a:r>
              <a:rPr lang="en-GB" altLang="en-US" sz="4800" dirty="0" smtClean="0">
                <a:solidFill>
                  <a:srgbClr val="000000"/>
                </a:solidFill>
              </a:rPr>
              <a:t>: </a:t>
            </a:r>
          </a:p>
          <a:p>
            <a:pPr algn="ctr" eaLnBrk="1">
              <a:buClrTx/>
            </a:pPr>
            <a:r>
              <a:rPr lang="en-GB" altLang="en-US" sz="4800" dirty="0" smtClean="0">
                <a:solidFill>
                  <a:srgbClr val="000000"/>
                </a:solidFill>
              </a:rPr>
              <a:t>Auditory &amp; Developmental Neuroscience</a:t>
            </a:r>
            <a:endParaRPr lang="en-GB" altLang="en-US" sz="4800" dirty="0">
              <a:solidFill>
                <a:srgbClr val="000000"/>
              </a:solidFill>
            </a:endParaRPr>
          </a:p>
          <a:p>
            <a:pPr algn="ctr" eaLnBrk="1">
              <a:buClrTx/>
              <a:buFontTx/>
              <a:buNone/>
            </a:pPr>
            <a:endParaRPr lang="en-GB" altLang="en-US" sz="48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56136" y="6660157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Dan Ofer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944" y="2627709"/>
            <a:ext cx="6685861" cy="41840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ChangeArrowheads="1"/>
          </p:cNvSpPr>
          <p:nvPr>
            <p:ph type="title"/>
          </p:nvPr>
        </p:nvSpPr>
        <p:spPr>
          <a:xfrm>
            <a:off x="360363" y="250825"/>
            <a:ext cx="9504485" cy="1224756"/>
          </a:xfrm>
        </p:spPr>
        <p:txBody>
          <a:bodyPr>
            <a:noAutofit/>
          </a:bodyPr>
          <a:lstStyle/>
          <a:p>
            <a:pPr algn="ctr"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6000" dirty="0" smtClean="0"/>
              <a:t>Cochlear Implants</a:t>
            </a: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75" y="2519363"/>
            <a:ext cx="4233863" cy="453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48" name="AutoShape 3"/>
          <p:cNvSpPr>
            <a:spLocks noChangeAspect="1" noChangeArrowheads="1"/>
          </p:cNvSpPr>
          <p:nvPr/>
        </p:nvSpPr>
        <p:spPr bwMode="auto">
          <a:xfrm>
            <a:off x="4887913" y="3627438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2200"/>
          </a:p>
        </p:txBody>
      </p:sp>
      <p:pic>
        <p:nvPicPr>
          <p:cNvPr id="3174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464" y="1547589"/>
            <a:ext cx="1063382" cy="165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5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8" y="2915741"/>
            <a:ext cx="2965009" cy="277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51" name="Text Box 6"/>
          <p:cNvSpPr txBox="1">
            <a:spLocks noChangeArrowheads="1"/>
          </p:cNvSpPr>
          <p:nvPr/>
        </p:nvSpPr>
        <p:spPr bwMode="auto">
          <a:xfrm>
            <a:off x="1227138" y="5572125"/>
            <a:ext cx="2044700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r>
              <a:rPr lang="en-GB" altLang="en-US" sz="2200" dirty="0">
                <a:solidFill>
                  <a:srgbClr val="000000"/>
                </a:solidFill>
              </a:rPr>
              <a:t>Speech Processor</a:t>
            </a:r>
          </a:p>
        </p:txBody>
      </p:sp>
      <p:sp>
        <p:nvSpPr>
          <p:cNvPr id="31752" name="Text Box 7"/>
          <p:cNvSpPr txBox="1">
            <a:spLocks noChangeArrowheads="1"/>
          </p:cNvSpPr>
          <p:nvPr/>
        </p:nvSpPr>
        <p:spPr bwMode="auto">
          <a:xfrm>
            <a:off x="287784" y="2555701"/>
            <a:ext cx="904875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r>
              <a:rPr lang="en-GB" altLang="en-US" sz="2200" dirty="0" smtClean="0">
                <a:solidFill>
                  <a:srgbClr val="000000"/>
                </a:solidFill>
              </a:rPr>
              <a:t>Microphone + Emitter</a:t>
            </a:r>
            <a:endParaRPr lang="en-GB" altLang="en-US" sz="2200" dirty="0">
              <a:solidFill>
                <a:srgbClr val="000000"/>
              </a:solidFill>
            </a:endParaRPr>
          </a:p>
        </p:txBody>
      </p:sp>
      <p:sp>
        <p:nvSpPr>
          <p:cNvPr id="31753" name="Text Box 8"/>
          <p:cNvSpPr txBox="1">
            <a:spLocks noChangeArrowheads="1"/>
          </p:cNvSpPr>
          <p:nvPr/>
        </p:nvSpPr>
        <p:spPr bwMode="auto">
          <a:xfrm>
            <a:off x="5040313" y="2153444"/>
            <a:ext cx="1893888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r>
              <a:rPr lang="en-GB" altLang="en-US" sz="2200" dirty="0" smtClean="0">
                <a:solidFill>
                  <a:srgbClr val="000000"/>
                </a:solidFill>
              </a:rPr>
              <a:t>Receiver. </a:t>
            </a:r>
            <a:endParaRPr lang="en-GB" altLang="en-US" sz="2200" dirty="0">
              <a:solidFill>
                <a:srgbClr val="000000"/>
              </a:solidFill>
            </a:endParaRPr>
          </a:p>
        </p:txBody>
      </p:sp>
      <p:sp>
        <p:nvSpPr>
          <p:cNvPr id="31754" name="Line 9"/>
          <p:cNvSpPr>
            <a:spLocks noChangeShapeType="1"/>
          </p:cNvSpPr>
          <p:nvPr/>
        </p:nvSpPr>
        <p:spPr bwMode="auto">
          <a:xfrm flipH="1">
            <a:off x="5254625" y="2519363"/>
            <a:ext cx="784225" cy="936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200"/>
          </a:p>
        </p:txBody>
      </p:sp>
      <p:sp>
        <p:nvSpPr>
          <p:cNvPr id="31755" name="Line 10"/>
          <p:cNvSpPr>
            <a:spLocks noChangeShapeType="1"/>
          </p:cNvSpPr>
          <p:nvPr/>
        </p:nvSpPr>
        <p:spPr bwMode="auto">
          <a:xfrm>
            <a:off x="1800225" y="3168650"/>
            <a:ext cx="2303463" cy="3603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20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7128544" y="5003973"/>
            <a:ext cx="437714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628754" y="6121504"/>
            <a:ext cx="28717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en-GB" altLang="en-US" sz="2200" dirty="0" smtClean="0">
                <a:solidFill>
                  <a:srgbClr val="000000"/>
                </a:solidFill>
              </a:rPr>
              <a:t>Stimulating implant</a:t>
            </a:r>
          </a:p>
          <a:p>
            <a:pPr eaLnBrk="1"/>
            <a:r>
              <a:rPr lang="en-GB" altLang="en-US" sz="2200" dirty="0" smtClean="0">
                <a:solidFill>
                  <a:srgbClr val="000000"/>
                </a:solidFill>
              </a:rPr>
              <a:t>electrodes </a:t>
            </a:r>
            <a:endParaRPr lang="en-US" sz="22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7200552" y="4211637"/>
            <a:ext cx="731413" cy="378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164852" y="3779838"/>
            <a:ext cx="21578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/>
            <a:r>
              <a:rPr lang="en-GB" altLang="en-US" sz="2200" dirty="0" smtClean="0">
                <a:solidFill>
                  <a:srgbClr val="000000"/>
                </a:solidFill>
              </a:rPr>
              <a:t>Auditory Nerve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736736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ChangeArrowheads="1"/>
          </p:cNvSpPr>
          <p:nvPr>
            <p:ph type="title"/>
          </p:nvPr>
        </p:nvSpPr>
        <p:spPr>
          <a:xfrm>
            <a:off x="58738" y="107430"/>
            <a:ext cx="5845175" cy="1511820"/>
          </a:xfrm>
        </p:spPr>
        <p:txBody>
          <a:bodyPr>
            <a:normAutofit/>
          </a:bodyPr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3200" dirty="0" smtClean="0"/>
              <a:t>Cochlear Implants:</a:t>
            </a:r>
            <a:br>
              <a:rPr lang="en-GB" altLang="en-US" sz="3200" dirty="0" smtClean="0"/>
            </a:br>
            <a:r>
              <a:rPr lang="en-GB" altLang="en-US" sz="3200" dirty="0" smtClean="0"/>
              <a:t>Stimulating Electrodes inside the Organ of </a:t>
            </a:r>
            <a:r>
              <a:rPr lang="en-GB" altLang="en-US" sz="3200" dirty="0" err="1" smtClean="0"/>
              <a:t>Corti</a:t>
            </a:r>
            <a:endParaRPr lang="en-GB" altLang="en-US" sz="3200" dirty="0" smtClean="0"/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12" y="1724790"/>
            <a:ext cx="5241925" cy="549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796" name="AutoShape 3"/>
          <p:cNvSpPr>
            <a:spLocks noChangeAspect="1" noChangeArrowheads="1"/>
          </p:cNvSpPr>
          <p:nvPr/>
        </p:nvSpPr>
        <p:spPr bwMode="auto">
          <a:xfrm>
            <a:off x="4887913" y="3627438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pic>
        <p:nvPicPr>
          <p:cNvPr id="3379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360" y="0"/>
            <a:ext cx="4608265" cy="432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227" y="5147989"/>
            <a:ext cx="2913813" cy="2156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143768" y="2987749"/>
            <a:ext cx="9145016" cy="3744416"/>
          </a:xfrm>
          <a:prstGeom prst="rect">
            <a:avLst/>
          </a:prstGeom>
          <a:gradFill rotWithShape="1">
            <a:gsLst>
              <a:gs pos="0">
                <a:srgbClr val="2F2F47"/>
              </a:gs>
              <a:gs pos="100000">
                <a:srgbClr val="66669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143768" y="215868"/>
            <a:ext cx="9145016" cy="3089143"/>
          </a:xfrm>
          <a:prstGeom prst="rect">
            <a:avLst/>
          </a:prstGeom>
          <a:gradFill rotWithShape="1">
            <a:gsLst>
              <a:gs pos="0">
                <a:srgbClr val="6EC7D0"/>
              </a:gs>
              <a:gs pos="50000">
                <a:schemeClr val="bg1"/>
              </a:gs>
              <a:gs pos="100000">
                <a:srgbClr val="6EC7D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1508" name="Oval 4"/>
          <p:cNvSpPr>
            <a:spLocks noChangeArrowheads="1"/>
          </p:cNvSpPr>
          <p:nvPr/>
        </p:nvSpPr>
        <p:spPr bwMode="auto">
          <a:xfrm>
            <a:off x="2003467" y="2063788"/>
            <a:ext cx="174191" cy="1404156"/>
          </a:xfrm>
          <a:prstGeom prst="ellipse">
            <a:avLst/>
          </a:prstGeom>
          <a:gradFill rotWithShape="1">
            <a:gsLst>
              <a:gs pos="0">
                <a:srgbClr val="77697F"/>
              </a:gs>
              <a:gs pos="100000">
                <a:srgbClr val="37313B"/>
              </a:gs>
            </a:gsLst>
            <a:path path="rect">
              <a:fillToRect r="100000" b="100000"/>
            </a:path>
          </a:gra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09" name="Oval 5"/>
          <p:cNvSpPr>
            <a:spLocks noChangeArrowheads="1"/>
          </p:cNvSpPr>
          <p:nvPr/>
        </p:nvSpPr>
        <p:spPr bwMode="auto">
          <a:xfrm>
            <a:off x="2507446" y="2147784"/>
            <a:ext cx="174191" cy="1404156"/>
          </a:xfrm>
          <a:prstGeom prst="ellipse">
            <a:avLst/>
          </a:prstGeom>
          <a:gradFill rotWithShape="1">
            <a:gsLst>
              <a:gs pos="0">
                <a:srgbClr val="77697F"/>
              </a:gs>
              <a:gs pos="100000">
                <a:srgbClr val="37313B"/>
              </a:gs>
            </a:gsLst>
            <a:path path="rect">
              <a:fillToRect r="100000" b="100000"/>
            </a:path>
          </a:gra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10" name="Oval 6"/>
          <p:cNvSpPr>
            <a:spLocks noChangeArrowheads="1"/>
          </p:cNvSpPr>
          <p:nvPr/>
        </p:nvSpPr>
        <p:spPr bwMode="auto">
          <a:xfrm>
            <a:off x="2255457" y="1979791"/>
            <a:ext cx="174191" cy="1404156"/>
          </a:xfrm>
          <a:prstGeom prst="ellipse">
            <a:avLst/>
          </a:prstGeom>
          <a:gradFill rotWithShape="1">
            <a:gsLst>
              <a:gs pos="0">
                <a:srgbClr val="77697F"/>
              </a:gs>
              <a:gs pos="100000">
                <a:srgbClr val="37313B"/>
              </a:gs>
            </a:gsLst>
            <a:path path="rect">
              <a:fillToRect r="100000" b="100000"/>
            </a:path>
          </a:gra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11" name="AutoShape 7"/>
          <p:cNvSpPr>
            <a:spLocks noChangeArrowheads="1"/>
          </p:cNvSpPr>
          <p:nvPr/>
        </p:nvSpPr>
        <p:spPr bwMode="auto">
          <a:xfrm>
            <a:off x="1955367" y="2987748"/>
            <a:ext cx="783859" cy="140415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77697F"/>
              </a:gs>
              <a:gs pos="100000">
                <a:srgbClr val="37313B"/>
              </a:gs>
            </a:gsLst>
            <a:path path="rect">
              <a:fillToRect r="100000" b="100000"/>
            </a:path>
          </a:gra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12" name="Oval 8"/>
          <p:cNvSpPr>
            <a:spLocks noChangeArrowheads="1"/>
          </p:cNvSpPr>
          <p:nvPr/>
        </p:nvSpPr>
        <p:spPr bwMode="auto">
          <a:xfrm>
            <a:off x="3217915" y="2063788"/>
            <a:ext cx="174191" cy="1404156"/>
          </a:xfrm>
          <a:prstGeom prst="ellipse">
            <a:avLst/>
          </a:prstGeom>
          <a:gradFill rotWithShape="1">
            <a:gsLst>
              <a:gs pos="0">
                <a:srgbClr val="B765CD"/>
              </a:gs>
              <a:gs pos="100000">
                <a:srgbClr val="552F5F"/>
              </a:gs>
            </a:gsLst>
            <a:path path="rect">
              <a:fillToRect r="100000" b="100000"/>
            </a:path>
          </a:gra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13" name="Oval 9"/>
          <p:cNvSpPr>
            <a:spLocks noChangeArrowheads="1"/>
          </p:cNvSpPr>
          <p:nvPr/>
        </p:nvSpPr>
        <p:spPr bwMode="auto">
          <a:xfrm>
            <a:off x="3721894" y="2147784"/>
            <a:ext cx="174191" cy="1404156"/>
          </a:xfrm>
          <a:prstGeom prst="ellipse">
            <a:avLst/>
          </a:prstGeom>
          <a:gradFill rotWithShape="1">
            <a:gsLst>
              <a:gs pos="0">
                <a:srgbClr val="B765CD"/>
              </a:gs>
              <a:gs pos="100000">
                <a:srgbClr val="552F5F"/>
              </a:gs>
            </a:gsLst>
            <a:path path="rect">
              <a:fillToRect r="100000" b="100000"/>
            </a:path>
          </a:gra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14" name="Oval 10"/>
          <p:cNvSpPr>
            <a:spLocks noChangeArrowheads="1"/>
          </p:cNvSpPr>
          <p:nvPr/>
        </p:nvSpPr>
        <p:spPr bwMode="auto">
          <a:xfrm>
            <a:off x="3469904" y="1979791"/>
            <a:ext cx="174191" cy="1404156"/>
          </a:xfrm>
          <a:prstGeom prst="ellipse">
            <a:avLst/>
          </a:prstGeom>
          <a:gradFill rotWithShape="1">
            <a:gsLst>
              <a:gs pos="0">
                <a:srgbClr val="B765CD"/>
              </a:gs>
              <a:gs pos="100000">
                <a:srgbClr val="552F5F"/>
              </a:gs>
            </a:gsLst>
            <a:path path="rect">
              <a:fillToRect r="100000" b="100000"/>
            </a:path>
          </a:gra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15" name="AutoShape 11"/>
          <p:cNvSpPr>
            <a:spLocks noChangeArrowheads="1"/>
          </p:cNvSpPr>
          <p:nvPr/>
        </p:nvSpPr>
        <p:spPr bwMode="auto">
          <a:xfrm>
            <a:off x="3169815" y="2987748"/>
            <a:ext cx="783859" cy="140415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765CD"/>
              </a:gs>
              <a:gs pos="100000">
                <a:srgbClr val="552F5F"/>
              </a:gs>
            </a:gsLst>
            <a:path path="rect">
              <a:fillToRect r="100000" b="100000"/>
            </a:path>
          </a:gra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16" name="Oval 12"/>
          <p:cNvSpPr>
            <a:spLocks noChangeArrowheads="1"/>
          </p:cNvSpPr>
          <p:nvPr/>
        </p:nvSpPr>
        <p:spPr bwMode="auto">
          <a:xfrm>
            <a:off x="4393865" y="2063788"/>
            <a:ext cx="174191" cy="1404156"/>
          </a:xfrm>
          <a:prstGeom prst="ellipse">
            <a:avLst/>
          </a:prstGeom>
          <a:gradFill rotWithShape="1">
            <a:gsLst>
              <a:gs pos="0">
                <a:srgbClr val="77697F"/>
              </a:gs>
              <a:gs pos="100000">
                <a:srgbClr val="37313B"/>
              </a:gs>
            </a:gsLst>
            <a:path path="rect">
              <a:fillToRect r="100000" b="100000"/>
            </a:path>
          </a:gra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17" name="Oval 13"/>
          <p:cNvSpPr>
            <a:spLocks noChangeArrowheads="1"/>
          </p:cNvSpPr>
          <p:nvPr/>
        </p:nvSpPr>
        <p:spPr bwMode="auto">
          <a:xfrm>
            <a:off x="4897843" y="2147784"/>
            <a:ext cx="174191" cy="1404156"/>
          </a:xfrm>
          <a:prstGeom prst="ellipse">
            <a:avLst/>
          </a:prstGeom>
          <a:gradFill rotWithShape="1">
            <a:gsLst>
              <a:gs pos="0">
                <a:srgbClr val="77697F"/>
              </a:gs>
              <a:gs pos="100000">
                <a:srgbClr val="37313B"/>
              </a:gs>
            </a:gsLst>
            <a:path path="rect">
              <a:fillToRect r="100000" b="100000"/>
            </a:path>
          </a:gra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18" name="Oval 14"/>
          <p:cNvSpPr>
            <a:spLocks noChangeArrowheads="1"/>
          </p:cNvSpPr>
          <p:nvPr/>
        </p:nvSpPr>
        <p:spPr bwMode="auto">
          <a:xfrm>
            <a:off x="4645854" y="1979791"/>
            <a:ext cx="174191" cy="1404156"/>
          </a:xfrm>
          <a:prstGeom prst="ellipse">
            <a:avLst/>
          </a:prstGeom>
          <a:gradFill rotWithShape="1">
            <a:gsLst>
              <a:gs pos="0">
                <a:srgbClr val="77697F"/>
              </a:gs>
              <a:gs pos="100000">
                <a:srgbClr val="37313B"/>
              </a:gs>
            </a:gsLst>
            <a:path path="rect">
              <a:fillToRect r="100000" b="100000"/>
            </a:path>
          </a:gra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19" name="AutoShape 15"/>
          <p:cNvSpPr>
            <a:spLocks noChangeArrowheads="1"/>
          </p:cNvSpPr>
          <p:nvPr/>
        </p:nvSpPr>
        <p:spPr bwMode="auto">
          <a:xfrm>
            <a:off x="4345764" y="2987748"/>
            <a:ext cx="783859" cy="140415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77697F"/>
              </a:gs>
              <a:gs pos="100000">
                <a:srgbClr val="37313B"/>
              </a:gs>
            </a:gsLst>
            <a:path path="rect">
              <a:fillToRect r="100000" b="100000"/>
            </a:path>
          </a:gra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20" name="Oval 16"/>
          <p:cNvSpPr>
            <a:spLocks noChangeArrowheads="1"/>
          </p:cNvSpPr>
          <p:nvPr/>
        </p:nvSpPr>
        <p:spPr bwMode="auto">
          <a:xfrm>
            <a:off x="5569814" y="2063788"/>
            <a:ext cx="174191" cy="1404156"/>
          </a:xfrm>
          <a:prstGeom prst="ellipse">
            <a:avLst/>
          </a:prstGeom>
          <a:gradFill rotWithShape="1">
            <a:gsLst>
              <a:gs pos="0">
                <a:srgbClr val="77697F"/>
              </a:gs>
              <a:gs pos="100000">
                <a:srgbClr val="37313B"/>
              </a:gs>
            </a:gsLst>
            <a:path path="rect">
              <a:fillToRect r="100000" b="100000"/>
            </a:path>
          </a:gra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21" name="Oval 17"/>
          <p:cNvSpPr>
            <a:spLocks noChangeArrowheads="1"/>
          </p:cNvSpPr>
          <p:nvPr/>
        </p:nvSpPr>
        <p:spPr bwMode="auto">
          <a:xfrm>
            <a:off x="6073792" y="2147784"/>
            <a:ext cx="174191" cy="1404156"/>
          </a:xfrm>
          <a:prstGeom prst="ellipse">
            <a:avLst/>
          </a:prstGeom>
          <a:gradFill rotWithShape="1">
            <a:gsLst>
              <a:gs pos="0">
                <a:srgbClr val="77697F"/>
              </a:gs>
              <a:gs pos="100000">
                <a:srgbClr val="37313B"/>
              </a:gs>
            </a:gsLst>
            <a:path path="rect">
              <a:fillToRect r="100000" b="100000"/>
            </a:path>
          </a:gra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22" name="Oval 18"/>
          <p:cNvSpPr>
            <a:spLocks noChangeArrowheads="1"/>
          </p:cNvSpPr>
          <p:nvPr/>
        </p:nvSpPr>
        <p:spPr bwMode="auto">
          <a:xfrm>
            <a:off x="5821803" y="1979791"/>
            <a:ext cx="174191" cy="1404156"/>
          </a:xfrm>
          <a:prstGeom prst="ellipse">
            <a:avLst/>
          </a:prstGeom>
          <a:gradFill rotWithShape="1">
            <a:gsLst>
              <a:gs pos="0">
                <a:srgbClr val="77697F"/>
              </a:gs>
              <a:gs pos="100000">
                <a:srgbClr val="37313B"/>
              </a:gs>
            </a:gsLst>
            <a:path path="rect">
              <a:fillToRect r="100000" b="100000"/>
            </a:path>
          </a:gra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23" name="AutoShape 19"/>
          <p:cNvSpPr>
            <a:spLocks noChangeArrowheads="1"/>
          </p:cNvSpPr>
          <p:nvPr/>
        </p:nvSpPr>
        <p:spPr bwMode="auto">
          <a:xfrm>
            <a:off x="5521714" y="2987748"/>
            <a:ext cx="783859" cy="140415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77697F"/>
              </a:gs>
              <a:gs pos="100000">
                <a:srgbClr val="37313B"/>
              </a:gs>
            </a:gsLst>
            <a:path path="rect">
              <a:fillToRect r="100000" b="100000"/>
            </a:path>
          </a:gra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24" name="Oval 20"/>
          <p:cNvSpPr>
            <a:spLocks noChangeArrowheads="1"/>
          </p:cNvSpPr>
          <p:nvPr/>
        </p:nvSpPr>
        <p:spPr bwMode="auto">
          <a:xfrm>
            <a:off x="6829760" y="2063788"/>
            <a:ext cx="174191" cy="1404156"/>
          </a:xfrm>
          <a:prstGeom prst="ellipse">
            <a:avLst/>
          </a:prstGeom>
          <a:gradFill rotWithShape="1">
            <a:gsLst>
              <a:gs pos="0">
                <a:srgbClr val="77697F"/>
              </a:gs>
              <a:gs pos="100000">
                <a:srgbClr val="37313B"/>
              </a:gs>
            </a:gsLst>
            <a:path path="rect">
              <a:fillToRect r="100000" b="100000"/>
            </a:path>
          </a:gra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25" name="Oval 21"/>
          <p:cNvSpPr>
            <a:spLocks noChangeArrowheads="1"/>
          </p:cNvSpPr>
          <p:nvPr/>
        </p:nvSpPr>
        <p:spPr bwMode="auto">
          <a:xfrm>
            <a:off x="7333738" y="2147784"/>
            <a:ext cx="174191" cy="1404156"/>
          </a:xfrm>
          <a:prstGeom prst="ellipse">
            <a:avLst/>
          </a:prstGeom>
          <a:gradFill rotWithShape="1">
            <a:gsLst>
              <a:gs pos="0">
                <a:srgbClr val="77697F"/>
              </a:gs>
              <a:gs pos="100000">
                <a:srgbClr val="37313B"/>
              </a:gs>
            </a:gsLst>
            <a:path path="rect">
              <a:fillToRect r="100000" b="100000"/>
            </a:path>
          </a:gra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26" name="Oval 22"/>
          <p:cNvSpPr>
            <a:spLocks noChangeArrowheads="1"/>
          </p:cNvSpPr>
          <p:nvPr/>
        </p:nvSpPr>
        <p:spPr bwMode="auto">
          <a:xfrm>
            <a:off x="7081749" y="1979791"/>
            <a:ext cx="174191" cy="1404156"/>
          </a:xfrm>
          <a:prstGeom prst="ellipse">
            <a:avLst/>
          </a:prstGeom>
          <a:gradFill rotWithShape="1">
            <a:gsLst>
              <a:gs pos="0">
                <a:srgbClr val="77697F"/>
              </a:gs>
              <a:gs pos="100000">
                <a:srgbClr val="37313B"/>
              </a:gs>
            </a:gsLst>
            <a:path path="rect">
              <a:fillToRect r="100000" b="100000"/>
            </a:path>
          </a:gra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27" name="AutoShape 23"/>
          <p:cNvSpPr>
            <a:spLocks noChangeArrowheads="1"/>
          </p:cNvSpPr>
          <p:nvPr/>
        </p:nvSpPr>
        <p:spPr bwMode="auto">
          <a:xfrm>
            <a:off x="6781659" y="2987748"/>
            <a:ext cx="783859" cy="140415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77697F"/>
              </a:gs>
              <a:gs pos="100000">
                <a:srgbClr val="37313B"/>
              </a:gs>
            </a:gsLst>
            <a:path path="rect">
              <a:fillToRect r="100000" b="100000"/>
            </a:path>
          </a:gra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28" name="Line 24"/>
          <p:cNvSpPr>
            <a:spLocks noChangeShapeType="1"/>
          </p:cNvSpPr>
          <p:nvPr/>
        </p:nvSpPr>
        <p:spPr bwMode="auto">
          <a:xfrm>
            <a:off x="143768" y="2987749"/>
            <a:ext cx="9145016" cy="0"/>
          </a:xfrm>
          <a:prstGeom prst="line">
            <a:avLst/>
          </a:prstGeom>
          <a:noFill/>
          <a:ln w="38100">
            <a:solidFill>
              <a:srgbClr val="BBBBD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1529" name="AutoShape 25"/>
          <p:cNvSpPr>
            <a:spLocks noChangeArrowheads="1"/>
          </p:cNvSpPr>
          <p:nvPr/>
        </p:nvSpPr>
        <p:spPr bwMode="auto">
          <a:xfrm rot="-5400000">
            <a:off x="2094022" y="4173785"/>
            <a:ext cx="468052" cy="783859"/>
          </a:xfrm>
          <a:prstGeom prst="moon">
            <a:avLst>
              <a:gd name="adj" fmla="val 5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30" name="AutoShape 26"/>
          <p:cNvSpPr>
            <a:spLocks noChangeArrowheads="1"/>
          </p:cNvSpPr>
          <p:nvPr/>
        </p:nvSpPr>
        <p:spPr bwMode="auto">
          <a:xfrm rot="-5400000">
            <a:off x="3313719" y="4173785"/>
            <a:ext cx="468052" cy="783859"/>
          </a:xfrm>
          <a:prstGeom prst="moon">
            <a:avLst>
              <a:gd name="adj" fmla="val 5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31" name="AutoShape 27"/>
          <p:cNvSpPr>
            <a:spLocks noChangeArrowheads="1"/>
          </p:cNvSpPr>
          <p:nvPr/>
        </p:nvSpPr>
        <p:spPr bwMode="auto">
          <a:xfrm rot="-5400000">
            <a:off x="4493169" y="4173785"/>
            <a:ext cx="468052" cy="783859"/>
          </a:xfrm>
          <a:prstGeom prst="moon">
            <a:avLst>
              <a:gd name="adj" fmla="val 5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32" name="AutoShape 28"/>
          <p:cNvSpPr>
            <a:spLocks noChangeArrowheads="1"/>
          </p:cNvSpPr>
          <p:nvPr/>
        </p:nvSpPr>
        <p:spPr bwMode="auto">
          <a:xfrm rot="-5400000">
            <a:off x="5681368" y="4173785"/>
            <a:ext cx="468052" cy="783859"/>
          </a:xfrm>
          <a:prstGeom prst="moon">
            <a:avLst>
              <a:gd name="adj" fmla="val 5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33" name="AutoShape 29"/>
          <p:cNvSpPr>
            <a:spLocks noChangeArrowheads="1"/>
          </p:cNvSpPr>
          <p:nvPr/>
        </p:nvSpPr>
        <p:spPr bwMode="auto">
          <a:xfrm rot="-5400000">
            <a:off x="6922064" y="4173785"/>
            <a:ext cx="468052" cy="783859"/>
          </a:xfrm>
          <a:prstGeom prst="moon">
            <a:avLst>
              <a:gd name="adj" fmla="val 5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cxnSp>
        <p:nvCxnSpPr>
          <p:cNvPr id="21534" name="AutoShape 30"/>
          <p:cNvCxnSpPr>
            <a:cxnSpLocks noChangeShapeType="1"/>
            <a:stCxn id="21529" idx="1"/>
          </p:cNvCxnSpPr>
          <p:nvPr/>
        </p:nvCxnSpPr>
        <p:spPr bwMode="auto">
          <a:xfrm rot="16200000" flipH="1">
            <a:off x="5069789" y="2058000"/>
            <a:ext cx="1295874" cy="6779355"/>
          </a:xfrm>
          <a:prstGeom prst="curvedConnector2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35" name="AutoShape 31"/>
          <p:cNvCxnSpPr>
            <a:cxnSpLocks noChangeShapeType="1"/>
            <a:stCxn id="21530" idx="1"/>
          </p:cNvCxnSpPr>
          <p:nvPr/>
        </p:nvCxnSpPr>
        <p:spPr bwMode="auto">
          <a:xfrm rot="16200000" flipH="1">
            <a:off x="5847632" y="2499855"/>
            <a:ext cx="959888" cy="5559660"/>
          </a:xfrm>
          <a:prstGeom prst="curvedConnector2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36" name="AutoShape 32"/>
          <p:cNvCxnSpPr>
            <a:cxnSpLocks noChangeShapeType="1"/>
            <a:stCxn id="21531" idx="1"/>
          </p:cNvCxnSpPr>
          <p:nvPr/>
        </p:nvCxnSpPr>
        <p:spPr bwMode="auto">
          <a:xfrm rot="16200000" flipH="1">
            <a:off x="6605350" y="2921587"/>
            <a:ext cx="623902" cy="4380210"/>
          </a:xfrm>
          <a:prstGeom prst="curvedConnector2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37" name="AutoShape 33"/>
          <p:cNvCxnSpPr>
            <a:cxnSpLocks noChangeShapeType="1"/>
            <a:stCxn id="21532" idx="1"/>
          </p:cNvCxnSpPr>
          <p:nvPr/>
        </p:nvCxnSpPr>
        <p:spPr bwMode="auto">
          <a:xfrm rot="16200000" flipH="1">
            <a:off x="7367441" y="3347694"/>
            <a:ext cx="287918" cy="3192011"/>
          </a:xfrm>
          <a:prstGeom prst="curvedConnector2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38" name="AutoShape 34"/>
          <p:cNvCxnSpPr>
            <a:cxnSpLocks noChangeShapeType="1"/>
            <a:stCxn id="21533" idx="1"/>
          </p:cNvCxnSpPr>
          <p:nvPr/>
        </p:nvCxnSpPr>
        <p:spPr bwMode="auto">
          <a:xfrm rot="16200000" flipH="1">
            <a:off x="8113783" y="3842048"/>
            <a:ext cx="35928" cy="1951313"/>
          </a:xfrm>
          <a:prstGeom prst="curvedConnector4">
            <a:avLst>
              <a:gd name="adj1" fmla="val 636273"/>
              <a:gd name="adj2" fmla="val 5599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539" name="AutoShape 37"/>
          <p:cNvSpPr>
            <a:spLocks noChangeArrowheads="1"/>
          </p:cNvSpPr>
          <p:nvPr/>
        </p:nvSpPr>
        <p:spPr bwMode="auto">
          <a:xfrm>
            <a:off x="143768" y="1391818"/>
            <a:ext cx="9145016" cy="655273"/>
          </a:xfrm>
          <a:prstGeom prst="roundRect">
            <a:avLst>
              <a:gd name="adj" fmla="val 16667"/>
            </a:avLst>
          </a:prstGeom>
          <a:solidFill>
            <a:srgbClr val="365B2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33830" name="AutoShape 38"/>
          <p:cNvSpPr>
            <a:spLocks noChangeArrowheads="1"/>
          </p:cNvSpPr>
          <p:nvPr/>
        </p:nvSpPr>
        <p:spPr bwMode="auto">
          <a:xfrm>
            <a:off x="7336622" y="4499684"/>
            <a:ext cx="435477" cy="561662"/>
          </a:xfrm>
          <a:prstGeom prst="irregularSeal1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33831" name="AutoShape 39"/>
          <p:cNvSpPr>
            <a:spLocks noChangeArrowheads="1"/>
          </p:cNvSpPr>
          <p:nvPr/>
        </p:nvSpPr>
        <p:spPr bwMode="auto">
          <a:xfrm>
            <a:off x="6076676" y="4667677"/>
            <a:ext cx="435477" cy="561662"/>
          </a:xfrm>
          <a:prstGeom prst="irregularSeal1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33832" name="AutoShape 40"/>
          <p:cNvSpPr>
            <a:spLocks noChangeArrowheads="1"/>
          </p:cNvSpPr>
          <p:nvPr/>
        </p:nvSpPr>
        <p:spPr bwMode="auto">
          <a:xfrm>
            <a:off x="4732734" y="4751673"/>
            <a:ext cx="435477" cy="561662"/>
          </a:xfrm>
          <a:prstGeom prst="irregularSeal1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sp>
        <p:nvSpPr>
          <p:cNvPr id="21543" name="Text Box 41"/>
          <p:cNvSpPr txBox="1">
            <a:spLocks noChangeArrowheads="1"/>
          </p:cNvSpPr>
          <p:nvPr/>
        </p:nvSpPr>
        <p:spPr bwMode="auto">
          <a:xfrm>
            <a:off x="2023235" y="215867"/>
            <a:ext cx="7141822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en-US" sz="2646" b="1">
                <a:solidFill>
                  <a:srgbClr val="FFFFFF"/>
                </a:solidFill>
              </a:rPr>
              <a:t>Electric Activation with Cochlear Implant</a:t>
            </a:r>
          </a:p>
        </p:txBody>
      </p:sp>
      <p:sp>
        <p:nvSpPr>
          <p:cNvPr id="21544" name="Text Box 42"/>
          <p:cNvSpPr txBox="1">
            <a:spLocks noChangeArrowheads="1"/>
          </p:cNvSpPr>
          <p:nvPr/>
        </p:nvSpPr>
        <p:spPr bwMode="auto">
          <a:xfrm>
            <a:off x="-166489" y="3407730"/>
            <a:ext cx="2177385" cy="49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en-US" sz="2646" b="1">
                <a:solidFill>
                  <a:srgbClr val="FFFFFF"/>
                </a:solidFill>
              </a:rPr>
              <a:t>Hair Cells</a:t>
            </a:r>
          </a:p>
        </p:txBody>
      </p:sp>
      <p:sp>
        <p:nvSpPr>
          <p:cNvPr id="21545" name="Text Box 43"/>
          <p:cNvSpPr txBox="1">
            <a:spLocks noChangeArrowheads="1"/>
          </p:cNvSpPr>
          <p:nvPr/>
        </p:nvSpPr>
        <p:spPr bwMode="auto">
          <a:xfrm>
            <a:off x="176356" y="4282693"/>
            <a:ext cx="1741908" cy="906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646" b="1">
                <a:solidFill>
                  <a:srgbClr val="FFFFFF"/>
                </a:solidFill>
              </a:rPr>
              <a:t>Auditory Nerves</a:t>
            </a:r>
          </a:p>
        </p:txBody>
      </p:sp>
      <p:grpSp>
        <p:nvGrpSpPr>
          <p:cNvPr id="2" name="Group 97"/>
          <p:cNvGrpSpPr>
            <a:grpSpLocks/>
          </p:cNvGrpSpPr>
          <p:nvPr/>
        </p:nvGrpSpPr>
        <p:grpSpPr bwMode="auto">
          <a:xfrm>
            <a:off x="143768" y="803843"/>
            <a:ext cx="9145016" cy="936104"/>
            <a:chOff x="336" y="672"/>
            <a:chExt cx="5040" cy="480"/>
          </a:xfrm>
        </p:grpSpPr>
        <p:grpSp>
          <p:nvGrpSpPr>
            <p:cNvPr id="21564" name="Group 58"/>
            <p:cNvGrpSpPr>
              <a:grpSpLocks/>
            </p:cNvGrpSpPr>
            <p:nvPr/>
          </p:nvGrpSpPr>
          <p:grpSpPr bwMode="auto">
            <a:xfrm>
              <a:off x="336" y="768"/>
              <a:ext cx="5040" cy="192"/>
              <a:chOff x="3696" y="768"/>
              <a:chExt cx="672" cy="192"/>
            </a:xfrm>
          </p:grpSpPr>
          <p:sp>
            <p:nvSpPr>
              <p:cNvPr id="21581" name="AutoShape 54"/>
              <p:cNvSpPr>
                <a:spLocks noChangeArrowheads="1"/>
              </p:cNvSpPr>
              <p:nvPr/>
            </p:nvSpPr>
            <p:spPr bwMode="auto">
              <a:xfrm>
                <a:off x="3696" y="768"/>
                <a:ext cx="672" cy="48"/>
              </a:xfrm>
              <a:prstGeom prst="roundRect">
                <a:avLst>
                  <a:gd name="adj" fmla="val 16667"/>
                </a:avLst>
              </a:prstGeom>
              <a:solidFill>
                <a:srgbClr val="D5D5E3"/>
              </a:solidFill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984"/>
              </a:p>
            </p:txBody>
          </p:sp>
          <p:sp>
            <p:nvSpPr>
              <p:cNvPr id="21582" name="AutoShape 55"/>
              <p:cNvSpPr>
                <a:spLocks noChangeArrowheads="1"/>
              </p:cNvSpPr>
              <p:nvPr/>
            </p:nvSpPr>
            <p:spPr bwMode="auto">
              <a:xfrm>
                <a:off x="3696" y="816"/>
                <a:ext cx="672" cy="48"/>
              </a:xfrm>
              <a:prstGeom prst="roundRect">
                <a:avLst>
                  <a:gd name="adj" fmla="val 16667"/>
                </a:avLst>
              </a:prstGeom>
              <a:solidFill>
                <a:srgbClr val="D5D5E3"/>
              </a:solidFill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984"/>
              </a:p>
            </p:txBody>
          </p:sp>
          <p:sp>
            <p:nvSpPr>
              <p:cNvPr id="21583" name="AutoShape 56"/>
              <p:cNvSpPr>
                <a:spLocks noChangeArrowheads="1"/>
              </p:cNvSpPr>
              <p:nvPr/>
            </p:nvSpPr>
            <p:spPr bwMode="auto">
              <a:xfrm>
                <a:off x="3696" y="864"/>
                <a:ext cx="672" cy="48"/>
              </a:xfrm>
              <a:prstGeom prst="roundRect">
                <a:avLst>
                  <a:gd name="adj" fmla="val 16667"/>
                </a:avLst>
              </a:prstGeom>
              <a:solidFill>
                <a:srgbClr val="D5D5E3"/>
              </a:solidFill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984"/>
              </a:p>
            </p:txBody>
          </p:sp>
          <p:sp>
            <p:nvSpPr>
              <p:cNvPr id="21584" name="AutoShape 57"/>
              <p:cNvSpPr>
                <a:spLocks noChangeArrowheads="1"/>
              </p:cNvSpPr>
              <p:nvPr/>
            </p:nvSpPr>
            <p:spPr bwMode="auto">
              <a:xfrm>
                <a:off x="3696" y="912"/>
                <a:ext cx="672" cy="48"/>
              </a:xfrm>
              <a:prstGeom prst="roundRect">
                <a:avLst>
                  <a:gd name="adj" fmla="val 16667"/>
                </a:avLst>
              </a:prstGeom>
              <a:solidFill>
                <a:srgbClr val="D5D5E3"/>
              </a:solidFill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984"/>
              </a:p>
            </p:txBody>
          </p:sp>
        </p:grpSp>
        <p:sp>
          <p:nvSpPr>
            <p:cNvPr id="21565" name="AutoShape 60"/>
            <p:cNvSpPr>
              <a:spLocks noChangeArrowheads="1"/>
            </p:cNvSpPr>
            <p:nvPr/>
          </p:nvSpPr>
          <p:spPr bwMode="auto">
            <a:xfrm>
              <a:off x="1392" y="672"/>
              <a:ext cx="96" cy="48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BBBBD1"/>
                </a:gs>
              </a:gsLst>
              <a:lin ang="5400000" scaled="1"/>
            </a:gradFill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984"/>
            </a:p>
          </p:txBody>
        </p:sp>
        <p:sp>
          <p:nvSpPr>
            <p:cNvPr id="21566" name="AutoShape 61"/>
            <p:cNvSpPr>
              <a:spLocks noChangeArrowheads="1"/>
            </p:cNvSpPr>
            <p:nvPr/>
          </p:nvSpPr>
          <p:spPr bwMode="auto">
            <a:xfrm>
              <a:off x="1488" y="672"/>
              <a:ext cx="96" cy="48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BBBBD1"/>
                </a:gs>
              </a:gsLst>
              <a:lin ang="5400000" scaled="1"/>
            </a:gradFill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984"/>
            </a:p>
          </p:txBody>
        </p:sp>
        <p:sp>
          <p:nvSpPr>
            <p:cNvPr id="21567" name="AutoShape 62"/>
            <p:cNvSpPr>
              <a:spLocks noChangeArrowheads="1"/>
            </p:cNvSpPr>
            <p:nvPr/>
          </p:nvSpPr>
          <p:spPr bwMode="auto">
            <a:xfrm>
              <a:off x="1584" y="672"/>
              <a:ext cx="96" cy="48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BBBBD1"/>
                </a:gs>
              </a:gsLst>
              <a:lin ang="5400000" scaled="1"/>
            </a:gradFill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984"/>
            </a:p>
          </p:txBody>
        </p:sp>
        <p:sp>
          <p:nvSpPr>
            <p:cNvPr id="21568" name="AutoShape 63"/>
            <p:cNvSpPr>
              <a:spLocks noChangeArrowheads="1"/>
            </p:cNvSpPr>
            <p:nvPr/>
          </p:nvSpPr>
          <p:spPr bwMode="auto">
            <a:xfrm>
              <a:off x="1680" y="672"/>
              <a:ext cx="96" cy="48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BBBBD1"/>
                </a:gs>
              </a:gsLst>
              <a:lin ang="5400000" scaled="1"/>
            </a:gradFill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984"/>
            </a:p>
          </p:txBody>
        </p:sp>
        <p:sp>
          <p:nvSpPr>
            <p:cNvPr id="21569" name="AutoShape 64"/>
            <p:cNvSpPr>
              <a:spLocks noChangeArrowheads="1"/>
            </p:cNvSpPr>
            <p:nvPr/>
          </p:nvSpPr>
          <p:spPr bwMode="auto">
            <a:xfrm>
              <a:off x="1776" y="672"/>
              <a:ext cx="96" cy="48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BBBBD1"/>
                </a:gs>
              </a:gsLst>
              <a:lin ang="5400000" scaled="1"/>
            </a:gradFill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984"/>
            </a:p>
          </p:txBody>
        </p:sp>
        <p:sp>
          <p:nvSpPr>
            <p:cNvPr id="21570" name="AutoShape 65"/>
            <p:cNvSpPr>
              <a:spLocks noChangeArrowheads="1"/>
            </p:cNvSpPr>
            <p:nvPr/>
          </p:nvSpPr>
          <p:spPr bwMode="auto">
            <a:xfrm>
              <a:off x="1872" y="672"/>
              <a:ext cx="96" cy="48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BBBBD1"/>
                </a:gs>
              </a:gsLst>
              <a:lin ang="5400000" scaled="1"/>
            </a:gradFill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984"/>
            </a:p>
          </p:txBody>
        </p:sp>
        <p:grpSp>
          <p:nvGrpSpPr>
            <p:cNvPr id="21571" name="Group 76"/>
            <p:cNvGrpSpPr>
              <a:grpSpLocks/>
            </p:cNvGrpSpPr>
            <p:nvPr/>
          </p:nvGrpSpPr>
          <p:grpSpPr bwMode="auto">
            <a:xfrm>
              <a:off x="3648" y="672"/>
              <a:ext cx="576" cy="480"/>
              <a:chOff x="3120" y="672"/>
              <a:chExt cx="576" cy="480"/>
            </a:xfrm>
          </p:grpSpPr>
          <p:sp>
            <p:nvSpPr>
              <p:cNvPr id="21575" name="AutoShape 44"/>
              <p:cNvSpPr>
                <a:spLocks noChangeArrowheads="1"/>
              </p:cNvSpPr>
              <p:nvPr/>
            </p:nvSpPr>
            <p:spPr bwMode="auto">
              <a:xfrm>
                <a:off x="3120" y="672"/>
                <a:ext cx="96" cy="480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rgbClr val="BBBBD1"/>
                  </a:gs>
                </a:gsLst>
                <a:lin ang="5400000" scaled="1"/>
              </a:gradFill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984"/>
              </a:p>
            </p:txBody>
          </p:sp>
          <p:sp>
            <p:nvSpPr>
              <p:cNvPr id="21576" name="AutoShape 45"/>
              <p:cNvSpPr>
                <a:spLocks noChangeArrowheads="1"/>
              </p:cNvSpPr>
              <p:nvPr/>
            </p:nvSpPr>
            <p:spPr bwMode="auto">
              <a:xfrm>
                <a:off x="3216" y="672"/>
                <a:ext cx="96" cy="480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rgbClr val="BBBBD1"/>
                  </a:gs>
                </a:gsLst>
                <a:lin ang="5400000" scaled="1"/>
              </a:gradFill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984"/>
              </a:p>
            </p:txBody>
          </p:sp>
          <p:sp>
            <p:nvSpPr>
              <p:cNvPr id="21577" name="AutoShape 46"/>
              <p:cNvSpPr>
                <a:spLocks noChangeArrowheads="1"/>
              </p:cNvSpPr>
              <p:nvPr/>
            </p:nvSpPr>
            <p:spPr bwMode="auto">
              <a:xfrm>
                <a:off x="3312" y="672"/>
                <a:ext cx="96" cy="480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rgbClr val="BBBBD1"/>
                  </a:gs>
                </a:gsLst>
                <a:lin ang="5400000" scaled="1"/>
              </a:gradFill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984"/>
              </a:p>
            </p:txBody>
          </p:sp>
          <p:sp>
            <p:nvSpPr>
              <p:cNvPr id="21578" name="AutoShape 47"/>
              <p:cNvSpPr>
                <a:spLocks noChangeArrowheads="1"/>
              </p:cNvSpPr>
              <p:nvPr/>
            </p:nvSpPr>
            <p:spPr bwMode="auto">
              <a:xfrm>
                <a:off x="3408" y="672"/>
                <a:ext cx="96" cy="480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rgbClr val="BBBBD1"/>
                  </a:gs>
                </a:gsLst>
                <a:lin ang="5400000" scaled="1"/>
              </a:gradFill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984"/>
              </a:p>
            </p:txBody>
          </p:sp>
          <p:sp>
            <p:nvSpPr>
              <p:cNvPr id="21579" name="AutoShape 48"/>
              <p:cNvSpPr>
                <a:spLocks noChangeArrowheads="1"/>
              </p:cNvSpPr>
              <p:nvPr/>
            </p:nvSpPr>
            <p:spPr bwMode="auto">
              <a:xfrm>
                <a:off x="3504" y="672"/>
                <a:ext cx="96" cy="480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rgbClr val="BBBBD1"/>
                  </a:gs>
                </a:gsLst>
                <a:lin ang="5400000" scaled="1"/>
              </a:gradFill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984"/>
              </a:p>
            </p:txBody>
          </p:sp>
          <p:sp>
            <p:nvSpPr>
              <p:cNvPr id="21580" name="AutoShape 49"/>
              <p:cNvSpPr>
                <a:spLocks noChangeArrowheads="1"/>
              </p:cNvSpPr>
              <p:nvPr/>
            </p:nvSpPr>
            <p:spPr bwMode="auto">
              <a:xfrm>
                <a:off x="3600" y="672"/>
                <a:ext cx="96" cy="480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rgbClr val="BBBBD1"/>
                  </a:gs>
                </a:gsLst>
                <a:lin ang="5400000" scaled="1"/>
              </a:gradFill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984"/>
              </a:p>
            </p:txBody>
          </p:sp>
        </p:grpSp>
        <p:sp>
          <p:nvSpPr>
            <p:cNvPr id="21572" name="AutoShape 77"/>
            <p:cNvSpPr>
              <a:spLocks noChangeArrowheads="1"/>
            </p:cNvSpPr>
            <p:nvPr/>
          </p:nvSpPr>
          <p:spPr bwMode="auto">
            <a:xfrm>
              <a:off x="2016" y="672"/>
              <a:ext cx="1584" cy="432"/>
            </a:xfrm>
            <a:prstGeom prst="roundRect">
              <a:avLst>
                <a:gd name="adj" fmla="val 16667"/>
              </a:avLst>
            </a:prstGeom>
            <a:solidFill>
              <a:srgbClr val="3366FF">
                <a:alpha val="39999"/>
              </a:srgbClr>
            </a:solidFill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984"/>
            </a:p>
          </p:txBody>
        </p:sp>
        <p:sp>
          <p:nvSpPr>
            <p:cNvPr id="21573" name="AutoShape 78"/>
            <p:cNvSpPr>
              <a:spLocks noChangeArrowheads="1"/>
            </p:cNvSpPr>
            <p:nvPr/>
          </p:nvSpPr>
          <p:spPr bwMode="auto">
            <a:xfrm>
              <a:off x="336" y="672"/>
              <a:ext cx="1008" cy="432"/>
            </a:xfrm>
            <a:prstGeom prst="roundRect">
              <a:avLst>
                <a:gd name="adj" fmla="val 16667"/>
              </a:avLst>
            </a:prstGeom>
            <a:solidFill>
              <a:srgbClr val="3366FF">
                <a:alpha val="39999"/>
              </a:srgbClr>
            </a:solidFill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984"/>
            </a:p>
          </p:txBody>
        </p:sp>
        <p:sp>
          <p:nvSpPr>
            <p:cNvPr id="21574" name="AutoShape 79"/>
            <p:cNvSpPr>
              <a:spLocks noChangeArrowheads="1"/>
            </p:cNvSpPr>
            <p:nvPr/>
          </p:nvSpPr>
          <p:spPr bwMode="auto">
            <a:xfrm>
              <a:off x="4272" y="672"/>
              <a:ext cx="1104" cy="432"/>
            </a:xfrm>
            <a:prstGeom prst="roundRect">
              <a:avLst>
                <a:gd name="adj" fmla="val 16667"/>
              </a:avLst>
            </a:prstGeom>
            <a:solidFill>
              <a:srgbClr val="3366FF">
                <a:alpha val="39999"/>
              </a:srgbClr>
            </a:solidFill>
            <a:ln w="2857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984"/>
            </a:p>
          </p:txBody>
        </p:sp>
      </p:grpSp>
      <p:grpSp>
        <p:nvGrpSpPr>
          <p:cNvPr id="5" name="Group 80"/>
          <p:cNvGrpSpPr>
            <a:grpSpLocks/>
          </p:cNvGrpSpPr>
          <p:nvPr/>
        </p:nvGrpSpPr>
        <p:grpSpPr bwMode="auto">
          <a:xfrm>
            <a:off x="6148857" y="804113"/>
            <a:ext cx="1045145" cy="936104"/>
            <a:chOff x="3120" y="672"/>
            <a:chExt cx="576" cy="480"/>
          </a:xfrm>
          <a:solidFill>
            <a:srgbClr val="FFFF00"/>
          </a:solidFill>
        </p:grpSpPr>
        <p:sp>
          <p:nvSpPr>
            <p:cNvPr id="21558" name="AutoShape 81"/>
            <p:cNvSpPr>
              <a:spLocks noChangeArrowheads="1"/>
            </p:cNvSpPr>
            <p:nvPr/>
          </p:nvSpPr>
          <p:spPr bwMode="auto">
            <a:xfrm>
              <a:off x="3120" y="672"/>
              <a:ext cx="96" cy="480"/>
            </a:xfrm>
            <a:prstGeom prst="roundRect">
              <a:avLst>
                <a:gd name="adj" fmla="val 16667"/>
              </a:avLst>
            </a:prstGeom>
            <a:grpFill/>
            <a:ln w="2857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984"/>
            </a:p>
          </p:txBody>
        </p:sp>
        <p:sp>
          <p:nvSpPr>
            <p:cNvPr id="21559" name="AutoShape 82"/>
            <p:cNvSpPr>
              <a:spLocks noChangeArrowheads="1"/>
            </p:cNvSpPr>
            <p:nvPr/>
          </p:nvSpPr>
          <p:spPr bwMode="auto">
            <a:xfrm>
              <a:off x="3216" y="672"/>
              <a:ext cx="96" cy="480"/>
            </a:xfrm>
            <a:prstGeom prst="roundRect">
              <a:avLst>
                <a:gd name="adj" fmla="val 16667"/>
              </a:avLst>
            </a:prstGeom>
            <a:grpFill/>
            <a:ln w="2857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984"/>
            </a:p>
          </p:txBody>
        </p:sp>
        <p:sp>
          <p:nvSpPr>
            <p:cNvPr id="21560" name="AutoShape 83"/>
            <p:cNvSpPr>
              <a:spLocks noChangeArrowheads="1"/>
            </p:cNvSpPr>
            <p:nvPr/>
          </p:nvSpPr>
          <p:spPr bwMode="auto">
            <a:xfrm>
              <a:off x="3312" y="672"/>
              <a:ext cx="96" cy="480"/>
            </a:xfrm>
            <a:prstGeom prst="roundRect">
              <a:avLst>
                <a:gd name="adj" fmla="val 16667"/>
              </a:avLst>
            </a:prstGeom>
            <a:grpFill/>
            <a:ln w="2857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984"/>
            </a:p>
          </p:txBody>
        </p:sp>
        <p:sp>
          <p:nvSpPr>
            <p:cNvPr id="21561" name="AutoShape 84"/>
            <p:cNvSpPr>
              <a:spLocks noChangeArrowheads="1"/>
            </p:cNvSpPr>
            <p:nvPr/>
          </p:nvSpPr>
          <p:spPr bwMode="auto">
            <a:xfrm>
              <a:off x="3408" y="672"/>
              <a:ext cx="96" cy="480"/>
            </a:xfrm>
            <a:prstGeom prst="roundRect">
              <a:avLst>
                <a:gd name="adj" fmla="val 16667"/>
              </a:avLst>
            </a:prstGeom>
            <a:grpFill/>
            <a:ln w="2857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984"/>
            </a:p>
          </p:txBody>
        </p:sp>
        <p:sp>
          <p:nvSpPr>
            <p:cNvPr id="21562" name="AutoShape 85"/>
            <p:cNvSpPr>
              <a:spLocks noChangeArrowheads="1"/>
            </p:cNvSpPr>
            <p:nvPr/>
          </p:nvSpPr>
          <p:spPr bwMode="auto">
            <a:xfrm>
              <a:off x="3504" y="672"/>
              <a:ext cx="96" cy="480"/>
            </a:xfrm>
            <a:prstGeom prst="roundRect">
              <a:avLst>
                <a:gd name="adj" fmla="val 16667"/>
              </a:avLst>
            </a:prstGeom>
            <a:grpFill/>
            <a:ln w="2857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984"/>
            </a:p>
          </p:txBody>
        </p:sp>
        <p:sp>
          <p:nvSpPr>
            <p:cNvPr id="21563" name="AutoShape 86"/>
            <p:cNvSpPr>
              <a:spLocks noChangeArrowheads="1"/>
            </p:cNvSpPr>
            <p:nvPr/>
          </p:nvSpPr>
          <p:spPr bwMode="auto">
            <a:xfrm>
              <a:off x="3600" y="672"/>
              <a:ext cx="96" cy="480"/>
            </a:xfrm>
            <a:prstGeom prst="roundRect">
              <a:avLst>
                <a:gd name="adj" fmla="val 16667"/>
              </a:avLst>
            </a:prstGeom>
            <a:grpFill/>
            <a:ln w="2857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984"/>
            </a:p>
          </p:txBody>
        </p:sp>
      </p:grpSp>
      <p:sp>
        <p:nvSpPr>
          <p:cNvPr id="33888" name="AutoShape 96"/>
          <p:cNvSpPr>
            <a:spLocks noChangeArrowheads="1"/>
          </p:cNvSpPr>
          <p:nvPr/>
        </p:nvSpPr>
        <p:spPr bwMode="auto">
          <a:xfrm rot="5400000">
            <a:off x="5063229" y="565905"/>
            <a:ext cx="2901926" cy="5225723"/>
          </a:xfrm>
          <a:prstGeom prst="flowChartDelay">
            <a:avLst/>
          </a:prstGeom>
          <a:solidFill>
            <a:schemeClr val="accent1">
              <a:alpha val="5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984"/>
          </a:p>
        </p:txBody>
      </p:sp>
      <p:grpSp>
        <p:nvGrpSpPr>
          <p:cNvPr id="6" name="Group 89"/>
          <p:cNvGrpSpPr>
            <a:grpSpLocks/>
          </p:cNvGrpSpPr>
          <p:nvPr/>
        </p:nvGrpSpPr>
        <p:grpSpPr bwMode="auto">
          <a:xfrm rot="5400000">
            <a:off x="6264501" y="1007198"/>
            <a:ext cx="655275" cy="2264480"/>
            <a:chOff x="-720" y="1056"/>
            <a:chExt cx="336" cy="1248"/>
          </a:xfrm>
        </p:grpSpPr>
        <p:sp>
          <p:nvSpPr>
            <p:cNvPr id="21556" name="Arc 87"/>
            <p:cNvSpPr>
              <a:spLocks/>
            </p:cNvSpPr>
            <p:nvPr/>
          </p:nvSpPr>
          <p:spPr bwMode="auto">
            <a:xfrm>
              <a:off x="-720" y="1056"/>
              <a:ext cx="336" cy="6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07950">
              <a:solidFill>
                <a:srgbClr val="F1A64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21557" name="Arc 88"/>
            <p:cNvSpPr>
              <a:spLocks/>
            </p:cNvSpPr>
            <p:nvPr/>
          </p:nvSpPr>
          <p:spPr bwMode="auto">
            <a:xfrm flipV="1">
              <a:off x="-720" y="1680"/>
              <a:ext cx="336" cy="6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07950">
              <a:solidFill>
                <a:srgbClr val="F1A64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7" name="Group 90"/>
          <p:cNvGrpSpPr>
            <a:grpSpLocks/>
          </p:cNvGrpSpPr>
          <p:nvPr/>
        </p:nvGrpSpPr>
        <p:grpSpPr bwMode="auto">
          <a:xfrm rot="5400000">
            <a:off x="5940779" y="628772"/>
            <a:ext cx="1310545" cy="4180579"/>
            <a:chOff x="-720" y="1056"/>
            <a:chExt cx="336" cy="1248"/>
          </a:xfrm>
        </p:grpSpPr>
        <p:sp>
          <p:nvSpPr>
            <p:cNvPr id="21554" name="Arc 91"/>
            <p:cNvSpPr>
              <a:spLocks/>
            </p:cNvSpPr>
            <p:nvPr/>
          </p:nvSpPr>
          <p:spPr bwMode="auto">
            <a:xfrm>
              <a:off x="-720" y="1056"/>
              <a:ext cx="336" cy="6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rgbClr val="F1A64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21555" name="Arc 92"/>
            <p:cNvSpPr>
              <a:spLocks/>
            </p:cNvSpPr>
            <p:nvPr/>
          </p:nvSpPr>
          <p:spPr bwMode="auto">
            <a:xfrm flipV="1">
              <a:off x="-720" y="1680"/>
              <a:ext cx="336" cy="6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rgbClr val="F1A64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8" name="Group 93"/>
          <p:cNvGrpSpPr>
            <a:grpSpLocks/>
          </p:cNvGrpSpPr>
          <p:nvPr/>
        </p:nvGrpSpPr>
        <p:grpSpPr bwMode="auto">
          <a:xfrm rot="5400000">
            <a:off x="5983816" y="1209283"/>
            <a:ext cx="1284229" cy="5177148"/>
            <a:chOff x="-720" y="1056"/>
            <a:chExt cx="336" cy="1248"/>
          </a:xfrm>
        </p:grpSpPr>
        <p:sp>
          <p:nvSpPr>
            <p:cNvPr id="21552" name="Arc 94"/>
            <p:cNvSpPr>
              <a:spLocks/>
            </p:cNvSpPr>
            <p:nvPr/>
          </p:nvSpPr>
          <p:spPr bwMode="auto">
            <a:xfrm>
              <a:off x="-720" y="1056"/>
              <a:ext cx="336" cy="6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rgbClr val="F1A64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21553" name="Arc 95"/>
            <p:cNvSpPr>
              <a:spLocks/>
            </p:cNvSpPr>
            <p:nvPr/>
          </p:nvSpPr>
          <p:spPr bwMode="auto">
            <a:xfrm flipV="1">
              <a:off x="-720" y="1680"/>
              <a:ext cx="336" cy="6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rgbClr val="F1A64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6693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3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3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3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33333E-6 4.44444E-6 L 0.1625 4.44444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338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25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33333E-6 2.22222E-6 L 0.2875 0.0222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38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5" y="111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33333E-6 1.11111E-6 L 0.42084 0.0666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38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42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30" grpId="0" animBg="1"/>
      <p:bldP spid="33830" grpId="1" animBg="1"/>
      <p:bldP spid="33831" grpId="0" animBg="1"/>
      <p:bldP spid="33831" grpId="1" animBg="1"/>
      <p:bldP spid="33832" grpId="0" animBg="1"/>
      <p:bldP spid="33832" grpId="1" animBg="1"/>
      <p:bldP spid="3388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4000" smtClean="0"/>
              <a:t>Limitations of Cochlear Implants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idx="1"/>
          </p:nvPr>
        </p:nvSpPr>
        <p:spPr>
          <a:xfrm>
            <a:off x="503808" y="1619597"/>
            <a:ext cx="9073577" cy="5179714"/>
          </a:xfrm>
        </p:spPr>
        <p:txBody>
          <a:bodyPr>
            <a:normAutofit/>
          </a:bodyPr>
          <a:lstStyle/>
          <a:p>
            <a:pPr marL="341313" indent="-341313" algn="l" rtl="0" eaLnBrk="1">
              <a:lnSpc>
                <a:spcPct val="100000"/>
              </a:lnSpc>
              <a:buFont typeface="Times New Roman" panose="02020603050405020304" pitchFamily="18" charset="0"/>
              <a:buChar char="•"/>
              <a:tabLst>
                <a:tab pos="341313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3200" dirty="0" smtClean="0"/>
              <a:t>The electrode array does not reach all the way in.</a:t>
            </a:r>
          </a:p>
          <a:p>
            <a:pPr marL="341313" indent="-341313" algn="l" rtl="0" eaLnBrk="1">
              <a:lnSpc>
                <a:spcPct val="100000"/>
              </a:lnSpc>
              <a:buFont typeface="Times New Roman" panose="02020603050405020304" pitchFamily="18" charset="0"/>
              <a:buChar char="•"/>
              <a:tabLst>
                <a:tab pos="341313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3200" dirty="0" smtClean="0"/>
              <a:t>Modern implants = ~20 electrode channels, but lots of electrical “</a:t>
            </a:r>
            <a:r>
              <a:rPr lang="en-GB" altLang="en-US" sz="3200" dirty="0" smtClean="0">
                <a:latin typeface="Algerian" panose="04020705040A02060702" pitchFamily="82" charset="0"/>
              </a:rPr>
              <a:t>noise</a:t>
            </a:r>
            <a:r>
              <a:rPr lang="en-GB" altLang="en-US" sz="3200" dirty="0" smtClean="0"/>
              <a:t>”, because of the highly conductive </a:t>
            </a:r>
            <a:r>
              <a:rPr lang="en-GB" altLang="en-US" sz="3200" dirty="0" err="1" smtClean="0"/>
              <a:t>perilympthatic</a:t>
            </a:r>
            <a:r>
              <a:rPr lang="en-GB" altLang="en-US" sz="3200" dirty="0" smtClean="0"/>
              <a:t> fluid.  </a:t>
            </a:r>
          </a:p>
          <a:p>
            <a:pPr marL="845284" lvl="1" indent="-341313" algn="l" rtl="0">
              <a:lnSpc>
                <a:spcPct val="100000"/>
              </a:lnSpc>
              <a:buFont typeface="Times New Roman" panose="02020603050405020304" pitchFamily="18" charset="0"/>
              <a:buChar char="•"/>
              <a:tabLst>
                <a:tab pos="341313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2400" dirty="0" smtClean="0"/>
              <a:t># “Effective” separate frequency channels is even lower ( ~ 9).</a:t>
            </a:r>
          </a:p>
          <a:p>
            <a:pPr marL="643696" lvl="1" indent="-341313" algn="l" rtl="0">
              <a:lnSpc>
                <a:spcPct val="100000"/>
              </a:lnSpc>
              <a:buFont typeface="Times New Roman" panose="02020603050405020304" pitchFamily="18" charset="0"/>
              <a:buChar char="•"/>
              <a:tabLst>
                <a:tab pos="341313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2800" dirty="0" smtClean="0"/>
              <a:t>Compare to ~3,500 natural Inner Hair Cells (with amplification + compression by 12,000 Outer hair cells!)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32" y="5364013"/>
            <a:ext cx="4015101" cy="211116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3" y="260350"/>
            <a:ext cx="3806825" cy="574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42888"/>
            <a:ext cx="7210425" cy="1323975"/>
          </a:xfrm>
        </p:spPr>
        <p:txBody>
          <a:bodyPr lIns="90000" tIns="46800" rIns="90000" bIns="46800"/>
          <a:lstStyle/>
          <a:p>
            <a:pPr algn="l"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4000" smtClean="0"/>
              <a:t>Cochlear Implants </a:t>
            </a:r>
            <a:br>
              <a:rPr lang="en-GB" altLang="en-US" sz="4000" smtClean="0"/>
            </a:br>
            <a:r>
              <a:rPr lang="en-GB" altLang="en-US" sz="4000" smtClean="0"/>
              <a:t>Music in your Ears?</a:t>
            </a:r>
          </a:p>
        </p:txBody>
      </p:sp>
      <p:sp>
        <p:nvSpPr>
          <p:cNvPr id="54276" name="Rectangle 3">
            <a:hlinkClick r:id="" action="ppaction://noaction">
              <a:snd r:embed="rId4" name="KreutzerNormal.wav"/>
            </a:hlinkClick>
          </p:cNvPr>
          <p:cNvSpPr>
            <a:spLocks noChangeArrowheads="1"/>
          </p:cNvSpPr>
          <p:nvPr/>
        </p:nvSpPr>
        <p:spPr bwMode="auto">
          <a:xfrm>
            <a:off x="468313" y="3500438"/>
            <a:ext cx="1828800" cy="609600"/>
          </a:xfrm>
          <a:prstGeom prst="rect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>
                <a:alpha val="50026"/>
              </a:srgbClr>
            </a:outerShdw>
          </a:effectLst>
        </p:spPr>
        <p:txBody>
          <a:bodyPr wrap="none" lIns="90000" tIns="46800" rIns="90000" bIns="468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en-GB" altLang="en-US">
                <a:solidFill>
                  <a:srgbClr val="000000"/>
                </a:solidFill>
              </a:rPr>
              <a:t>Normal Ludwig</a:t>
            </a:r>
          </a:p>
        </p:txBody>
      </p:sp>
      <p:sp>
        <p:nvSpPr>
          <p:cNvPr id="54277" name="Rectangle 4">
            <a:hlinkClick r:id="" action="ppaction://noaction">
              <a:snd r:embed="rId5" name="KreutzerVocoded.wav"/>
            </a:hlinkClick>
          </p:cNvPr>
          <p:cNvSpPr>
            <a:spLocks noChangeArrowheads="1"/>
          </p:cNvSpPr>
          <p:nvPr/>
        </p:nvSpPr>
        <p:spPr bwMode="auto">
          <a:xfrm>
            <a:off x="468313" y="4652963"/>
            <a:ext cx="1828800" cy="609600"/>
          </a:xfrm>
          <a:prstGeom prst="rect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dist="107933" dir="2700000" algn="ctr" rotWithShape="0">
              <a:srgbClr val="808080">
                <a:alpha val="50026"/>
              </a:srgbClr>
            </a:outerShdw>
          </a:effectLst>
        </p:spPr>
        <p:txBody>
          <a:bodyPr wrap="none" lIns="90000" tIns="46800" rIns="90000" bIns="468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>
              <a:buClrTx/>
              <a:buFontTx/>
              <a:buNone/>
            </a:pPr>
            <a:r>
              <a:rPr lang="en-GB" altLang="en-US">
                <a:solidFill>
                  <a:srgbClr val="000000"/>
                </a:solidFill>
              </a:rPr>
              <a:t>CI Ludwig</a:t>
            </a:r>
          </a:p>
        </p:txBody>
      </p:sp>
      <p:sp>
        <p:nvSpPr>
          <p:cNvPr id="54278" name="Rectangle 5"/>
          <p:cNvSpPr>
            <a:spLocks noChangeArrowheads="1"/>
          </p:cNvSpPr>
          <p:nvPr/>
        </p:nvSpPr>
        <p:spPr bwMode="auto">
          <a:xfrm>
            <a:off x="250825" y="5943487"/>
            <a:ext cx="9144000" cy="666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r>
              <a:rPr lang="en-GB" altLang="en-US" sz="2000" dirty="0">
                <a:solidFill>
                  <a:srgbClr val="009999"/>
                </a:solidFill>
                <a:hlinkClick r:id="rId6"/>
              </a:rPr>
              <a:t>http://</a:t>
            </a:r>
            <a:r>
              <a:rPr lang="en-GB" altLang="en-US" sz="2000" dirty="0" smtClean="0">
                <a:solidFill>
                  <a:srgbClr val="009999"/>
                </a:solidFill>
                <a:hlinkClick r:id="rId6"/>
              </a:rPr>
              <a:t>auditoryneuroscience.com/prosthetics/music</a:t>
            </a:r>
          </a:p>
          <a:p>
            <a:pPr eaLnBrk="1"/>
            <a:r>
              <a:rPr lang="en-GB" altLang="en-US" sz="2000" dirty="0" smtClean="0">
                <a:solidFill>
                  <a:srgbClr val="009999"/>
                </a:solidFill>
                <a:hlinkClick r:id="rId6"/>
              </a:rPr>
              <a:t>http://auditoryneuroscience.com/prosthetics/noise_vocoded_speech</a:t>
            </a:r>
            <a:endParaRPr lang="en-GB" altLang="en-US" sz="2000" dirty="0">
              <a:solidFill>
                <a:srgbClr val="009999"/>
              </a:solidFill>
              <a:hlinkClick r:id="rId6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Factors Effecting Cochlear Implant Performance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lnSpc>
                <a:spcPct val="80000"/>
              </a:lnSpc>
            </a:pPr>
            <a:r>
              <a:rPr lang="en-US" altLang="en-US" b="1" dirty="0">
                <a:solidFill>
                  <a:srgbClr val="FF0000"/>
                </a:solidFill>
              </a:rPr>
              <a:t>Age</a:t>
            </a:r>
            <a:r>
              <a:rPr lang="en-US" altLang="en-US" b="1" dirty="0"/>
              <a:t> at time of </a:t>
            </a:r>
            <a:r>
              <a:rPr lang="en-US" altLang="en-US" b="1" dirty="0" smtClean="0"/>
              <a:t>implant</a:t>
            </a:r>
            <a:endParaRPr lang="en-US" altLang="en-US" dirty="0" smtClean="0">
              <a:solidFill>
                <a:srgbClr val="FF0000"/>
              </a:solidFill>
            </a:endParaRPr>
          </a:p>
          <a:p>
            <a:pPr algn="l" rtl="0">
              <a:lnSpc>
                <a:spcPct val="8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Age</a:t>
            </a:r>
            <a:r>
              <a:rPr lang="en-US" altLang="en-US" dirty="0" smtClean="0"/>
              <a:t> </a:t>
            </a:r>
            <a:r>
              <a:rPr lang="en-US" altLang="en-US" dirty="0"/>
              <a:t>of </a:t>
            </a:r>
            <a:r>
              <a:rPr lang="en-US" altLang="en-US" dirty="0" smtClean="0"/>
              <a:t>onset of deafness</a:t>
            </a:r>
          </a:p>
          <a:p>
            <a:pPr algn="l" rtl="0">
              <a:lnSpc>
                <a:spcPct val="80000"/>
              </a:lnSpc>
            </a:pPr>
            <a:r>
              <a:rPr lang="en-US" altLang="en-US" dirty="0" smtClean="0"/>
              <a:t>Duration of deafness</a:t>
            </a:r>
          </a:p>
          <a:p>
            <a:pPr algn="l" rtl="0">
              <a:lnSpc>
                <a:spcPct val="80000"/>
              </a:lnSpc>
            </a:pPr>
            <a:r>
              <a:rPr lang="en-US" altLang="en-US" dirty="0" smtClean="0"/>
              <a:t>Others:</a:t>
            </a:r>
          </a:p>
          <a:p>
            <a:pPr lvl="1" algn="l" rtl="0">
              <a:lnSpc>
                <a:spcPct val="80000"/>
              </a:lnSpc>
            </a:pPr>
            <a:r>
              <a:rPr lang="en-US" altLang="en-US" dirty="0" smtClean="0"/>
              <a:t>Commitment!!  (family and individual)</a:t>
            </a:r>
          </a:p>
          <a:p>
            <a:pPr lvl="1" algn="l" rtl="0">
              <a:lnSpc>
                <a:spcPct val="80000"/>
              </a:lnSpc>
            </a:pPr>
            <a:r>
              <a:rPr lang="en-US" altLang="en-US" dirty="0" smtClean="0"/>
              <a:t>Therapy, training..</a:t>
            </a:r>
          </a:p>
        </p:txBody>
      </p:sp>
    </p:spTree>
    <p:extLst>
      <p:ext uri="{BB962C8B-B14F-4D97-AF65-F5344CB8AC3E}">
        <p14:creationId xmlns:p14="http://schemas.microsoft.com/office/powerpoint/2010/main" val="321750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5461"/>
            <a:ext cx="9392895" cy="1568326"/>
          </a:xfrm>
        </p:spPr>
        <p:txBody>
          <a:bodyPr>
            <a:normAutofit/>
          </a:bodyPr>
          <a:lstStyle/>
          <a:p>
            <a:r>
              <a:rPr lang="en-US" dirty="0" smtClean="0"/>
              <a:t>The Problem with Age: The Early brain: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1287222"/>
              </p:ext>
            </p:extLst>
          </p:nvPr>
        </p:nvGraphicFramePr>
        <p:xfrm>
          <a:off x="4536256" y="3371526"/>
          <a:ext cx="5364906" cy="2514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2453"/>
                <a:gridCol w="2682453"/>
              </a:tblGrid>
              <a:tr h="510769">
                <a:tc>
                  <a:txBody>
                    <a:bodyPr/>
                    <a:lstStyle/>
                    <a:p>
                      <a:pPr algn="l" rtl="0"/>
                      <a:r>
                        <a:rPr lang="en-US" sz="2300" dirty="0" smtClean="0"/>
                        <a:t>Young</a:t>
                      </a:r>
                      <a:endParaRPr lang="en-US" sz="2000" dirty="0"/>
                    </a:p>
                  </a:txBody>
                  <a:tcPr marL="75605" marR="75605" marT="37802" marB="37802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2300" dirty="0" smtClean="0"/>
                        <a:t>Old</a:t>
                      </a:r>
                      <a:endParaRPr lang="en-US" sz="2000" dirty="0"/>
                    </a:p>
                  </a:txBody>
                  <a:tcPr marL="75605" marR="75605" marT="37802" marB="37802"/>
                </a:tc>
              </a:tr>
              <a:tr h="846419">
                <a:tc>
                  <a:txBody>
                    <a:bodyPr/>
                    <a:lstStyle/>
                    <a:p>
                      <a:pPr algn="l" rtl="0"/>
                      <a:r>
                        <a:rPr lang="en-US" sz="2000" dirty="0" smtClean="0"/>
                        <a:t>Learning is Easy</a:t>
                      </a:r>
                      <a:endParaRPr lang="en-US" sz="2000" dirty="0"/>
                    </a:p>
                  </a:txBody>
                  <a:tcPr marL="75605" marR="75605" marT="37802" marB="37802">
                    <a:solidFill>
                      <a:schemeClr val="accent1">
                        <a:tint val="40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2000" dirty="0" smtClean="0"/>
                        <a:t>Learning is HARD!</a:t>
                      </a:r>
                      <a:endParaRPr lang="en-US" sz="2000" dirty="0"/>
                    </a:p>
                  </a:txBody>
                  <a:tcPr marL="75605" marR="75605" marT="37802" marB="37802">
                    <a:solidFill>
                      <a:schemeClr val="accent1">
                        <a:tint val="40000"/>
                        <a:alpha val="91000"/>
                      </a:schemeClr>
                    </a:solidFill>
                  </a:tcPr>
                </a:tc>
              </a:tr>
              <a:tr h="1157260">
                <a:tc>
                  <a:txBody>
                    <a:bodyPr/>
                    <a:lstStyle/>
                    <a:p>
                      <a:pPr algn="l" rtl="0"/>
                      <a:r>
                        <a:rPr lang="en-US" sz="2000" dirty="0" smtClean="0"/>
                        <a:t>Totally new abilities acquired (walking, talking..)</a:t>
                      </a:r>
                    </a:p>
                  </a:txBody>
                  <a:tcPr marL="75605" marR="75605" marT="37802" marB="37802">
                    <a:solidFill>
                      <a:schemeClr val="accent1">
                        <a:tint val="40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2000" dirty="0" smtClean="0"/>
                        <a:t>No new “tricks”.</a:t>
                      </a:r>
                      <a:endParaRPr lang="en-US" sz="2000" dirty="0"/>
                    </a:p>
                  </a:txBody>
                  <a:tcPr marL="75605" marR="75605" marT="37802" marB="37802">
                    <a:solidFill>
                      <a:schemeClr val="accent1">
                        <a:tint val="40000"/>
                        <a:alpha val="91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36" y="1236171"/>
            <a:ext cx="3027885" cy="1678183"/>
          </a:xfrm>
          <a:prstGeom prst="rect">
            <a:avLst/>
          </a:prstGeom>
        </p:spPr>
      </p:pic>
      <p:pic>
        <p:nvPicPr>
          <p:cNvPr id="2052" name="Picture 4" descr="http://stanfordflipside.com/images/156childProdig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4" y="3491805"/>
            <a:ext cx="4247955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140135" y="6816421"/>
            <a:ext cx="6940490" cy="448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23" b="1" dirty="0">
                <a:solidFill>
                  <a:schemeClr val="tx1"/>
                </a:solidFill>
                <a:cs typeface="Arial" panose="020B0604020202020204" pitchFamily="34" charset="0"/>
              </a:rPr>
              <a:t>*</a:t>
            </a:r>
            <a:r>
              <a:rPr lang="en-US" sz="1158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992" dirty="0" err="1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Bavelier</a:t>
            </a:r>
            <a:r>
              <a:rPr lang="en-US" sz="992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, &amp; </a:t>
            </a:r>
            <a:r>
              <a:rPr lang="en-US" sz="992" dirty="0" err="1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Hensch</a:t>
            </a:r>
            <a:r>
              <a:rPr lang="en-US" sz="992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et al.. (2010). Removing brakes on adult </a:t>
            </a:r>
          </a:p>
          <a:p>
            <a:r>
              <a:rPr lang="en-US" sz="992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brain plasticity: From molecular to behavioral interventions. Journal of Neuroscience,</a:t>
            </a:r>
          </a:p>
        </p:txBody>
      </p:sp>
    </p:spTree>
    <p:extLst>
      <p:ext uri="{BB962C8B-B14F-4D97-AF65-F5344CB8AC3E}">
        <p14:creationId xmlns:p14="http://schemas.microsoft.com/office/powerpoint/2010/main" val="373776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 smtClean="0"/>
              <a:t>Experience and Neurodevelopmental periods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911040"/>
            <a:ext cx="5551340" cy="2237515"/>
          </a:xfrm>
        </p:spPr>
        <p:txBody>
          <a:bodyPr>
            <a:noAutofit/>
          </a:bodyPr>
          <a:lstStyle/>
          <a:p>
            <a:pPr algn="l" rtl="0"/>
            <a:r>
              <a:rPr lang="en-US" sz="3200" b="1" dirty="0">
                <a:solidFill>
                  <a:schemeClr val="accent5"/>
                </a:solidFill>
              </a:rPr>
              <a:t>Experience Dependent </a:t>
            </a:r>
            <a:r>
              <a:rPr lang="en-US" sz="3200" dirty="0">
                <a:solidFill>
                  <a:schemeClr val="accent5"/>
                </a:solidFill>
              </a:rPr>
              <a:t>Plasticity </a:t>
            </a:r>
            <a:r>
              <a:rPr lang="en-US" sz="2800" dirty="0" smtClean="0"/>
              <a:t>~= Environmental </a:t>
            </a:r>
            <a:r>
              <a:rPr lang="en-US" sz="2800" dirty="0"/>
              <a:t>input modulates. </a:t>
            </a:r>
          </a:p>
          <a:p>
            <a:pPr lvl="1" algn="l" rtl="0"/>
            <a:r>
              <a:rPr lang="en-US" sz="2400" dirty="0"/>
              <a:t>Doesn’t apply for all cortical circuits! </a:t>
            </a:r>
          </a:p>
          <a:p>
            <a:pPr lvl="1" algn="l" rtl="0"/>
            <a:r>
              <a:rPr lang="en-US" sz="2400" dirty="0"/>
              <a:t>Different types, circuits, </a:t>
            </a:r>
            <a:r>
              <a:rPr lang="en-US" sz="2400" b="1" dirty="0"/>
              <a:t>periods</a:t>
            </a:r>
            <a:r>
              <a:rPr lang="en-US" sz="2400" dirty="0"/>
              <a:t>.</a:t>
            </a:r>
          </a:p>
          <a:p>
            <a:pPr lvl="1" algn="l" rtl="0"/>
            <a:r>
              <a:rPr lang="en-US" sz="2400" dirty="0"/>
              <a:t>Depends on organism, even for the same senses ..</a:t>
            </a:r>
          </a:p>
          <a:p>
            <a:pPr marL="0" indent="0" algn="ctr" rtl="0">
              <a:buNone/>
            </a:pPr>
            <a:endParaRPr lang="en-US" sz="2000" dirty="0"/>
          </a:p>
        </p:txBody>
      </p:sp>
      <p:pic>
        <p:nvPicPr>
          <p:cNvPr id="1028" name="Picture 4" descr="http://home.uchicago.edu/~jmalamy/LabPageImages/sche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3619" r="4732" b="2091"/>
          <a:stretch/>
        </p:blipFill>
        <p:spPr bwMode="auto">
          <a:xfrm>
            <a:off x="5716876" y="3347789"/>
            <a:ext cx="4354102" cy="204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978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5"/>
                </a:solidFill>
              </a:rPr>
              <a:t>Sensitive</a:t>
            </a:r>
            <a:r>
              <a:rPr lang="en-US" sz="4400" dirty="0" smtClean="0">
                <a:solidFill>
                  <a:schemeClr val="accent5"/>
                </a:solidFill>
              </a:rPr>
              <a:t> periods</a:t>
            </a:r>
            <a:endParaRPr lang="en-US" sz="4400" dirty="0">
              <a:solidFill>
                <a:schemeClr val="accent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342" y="2919587"/>
            <a:ext cx="3755445" cy="3095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2646" dirty="0">
                <a:solidFill>
                  <a:schemeClr val="tx1"/>
                </a:solidFill>
              </a:rPr>
              <a:t>Periods of increased sensitivity during development.</a:t>
            </a:r>
          </a:p>
          <a:p>
            <a:endParaRPr lang="en-US" sz="2315" dirty="0">
              <a:solidFill>
                <a:schemeClr val="tx1"/>
              </a:solidFill>
            </a:endParaRP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2315" dirty="0">
                <a:solidFill>
                  <a:schemeClr val="tx1"/>
                </a:solidFill>
              </a:rPr>
              <a:t>Effects of experience are </a:t>
            </a:r>
            <a:r>
              <a:rPr lang="en-US" sz="2315" b="1" dirty="0">
                <a:solidFill>
                  <a:schemeClr val="tx1"/>
                </a:solidFill>
              </a:rPr>
              <a:t>enhanced</a:t>
            </a:r>
            <a:r>
              <a:rPr lang="en-US" sz="2315" dirty="0">
                <a:solidFill>
                  <a:schemeClr val="tx1"/>
                </a:solidFill>
              </a:rPr>
              <a:t>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endParaRPr lang="en-US" sz="2315" dirty="0">
              <a:solidFill>
                <a:schemeClr val="tx1"/>
              </a:solidFill>
            </a:endParaRP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2315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Quantitative Difference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t="4719" r="7480" b="7866"/>
          <a:stretch/>
        </p:blipFill>
        <p:spPr>
          <a:xfrm>
            <a:off x="4235739" y="2267669"/>
            <a:ext cx="5844887" cy="434734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21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021510"/>
              </p:ext>
            </p:extLst>
          </p:nvPr>
        </p:nvGraphicFramePr>
        <p:xfrm>
          <a:off x="359792" y="2495893"/>
          <a:ext cx="9247535" cy="3516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863848" y="827509"/>
            <a:ext cx="8741170" cy="80239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75605" tIns="37802" rIns="75605" bIns="37802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38" dirty="0">
                <a:solidFill>
                  <a:schemeClr val="accent5"/>
                </a:solidFill>
              </a:rPr>
              <a:t>Sensitive</a:t>
            </a:r>
            <a:r>
              <a:rPr lang="en-US" sz="3307" dirty="0">
                <a:solidFill>
                  <a:schemeClr val="accent5"/>
                </a:solidFill>
              </a:rPr>
              <a:t> periods (II)</a:t>
            </a:r>
          </a:p>
        </p:txBody>
      </p:sp>
      <p:sp>
        <p:nvSpPr>
          <p:cNvPr id="8" name="Rectangle 7"/>
          <p:cNvSpPr/>
          <p:nvPr/>
        </p:nvSpPr>
        <p:spPr>
          <a:xfrm>
            <a:off x="143768" y="6732165"/>
            <a:ext cx="6079421" cy="499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323" dirty="0">
                <a:solidFill>
                  <a:schemeClr val="tx1"/>
                </a:solidFill>
              </a:rPr>
              <a:t>LeBlanc JJ, Fagiolini M. Autism: a "critical period" disorder? Neural Plast. 2011</a:t>
            </a:r>
            <a:endParaRPr lang="en-US" sz="1323" dirty="0">
              <a:solidFill>
                <a:schemeClr val="tx1"/>
              </a:solidFill>
            </a:endParaRPr>
          </a:p>
          <a:p>
            <a:r>
              <a:rPr lang="en-US" sz="1323" dirty="0">
                <a:solidFill>
                  <a:schemeClr val="tx1"/>
                </a:solidFill>
              </a:rPr>
              <a:t>Montessori, Maria (1949). </a:t>
            </a:r>
            <a:r>
              <a:rPr lang="en-US" sz="1323" i="1" dirty="0">
                <a:solidFill>
                  <a:schemeClr val="tx1"/>
                </a:solidFill>
              </a:rPr>
              <a:t>The Absorbent Mind</a:t>
            </a:r>
            <a:endParaRPr lang="he-IL" sz="132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80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9070975" cy="95726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Normal Hearing - Anatomy</a:t>
            </a:r>
          </a:p>
        </p:txBody>
      </p:sp>
      <p:pic>
        <p:nvPicPr>
          <p:cNvPr id="8195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48" y="1002661"/>
            <a:ext cx="7956302" cy="6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Brace 3"/>
          <p:cNvSpPr/>
          <p:nvPr/>
        </p:nvSpPr>
        <p:spPr>
          <a:xfrm rot="16200000">
            <a:off x="4536334" y="3779837"/>
            <a:ext cx="251989" cy="226790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Left Brace 4"/>
          <p:cNvSpPr/>
          <p:nvPr/>
        </p:nvSpPr>
        <p:spPr>
          <a:xfrm rot="5400000">
            <a:off x="6006271" y="2393897"/>
            <a:ext cx="251989" cy="117594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r">
              <a:defRPr/>
            </a:pPr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 rot="16200000">
            <a:off x="7171967" y="4567548"/>
            <a:ext cx="776476" cy="134394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99" name="TextBox 6"/>
          <p:cNvSpPr txBox="1">
            <a:spLocks noChangeArrowheads="1"/>
          </p:cNvSpPr>
          <p:nvPr/>
        </p:nvSpPr>
        <p:spPr bwMode="auto">
          <a:xfrm>
            <a:off x="3864363" y="5123779"/>
            <a:ext cx="1484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 smtClean="0">
                <a:solidFill>
                  <a:schemeClr val="bg1"/>
                </a:solidFill>
              </a:rPr>
              <a:t>Outer ear</a:t>
            </a:r>
            <a:endParaRPr lang="en-US" altLang="en-US" sz="2400" dirty="0">
              <a:solidFill>
                <a:schemeClr val="bg1"/>
              </a:solidFill>
            </a:endParaRPr>
          </a:p>
        </p:txBody>
      </p:sp>
      <p:sp>
        <p:nvSpPr>
          <p:cNvPr id="8200" name="TextBox 7"/>
          <p:cNvSpPr txBox="1">
            <a:spLocks noChangeArrowheads="1"/>
          </p:cNvSpPr>
          <p:nvPr/>
        </p:nvSpPr>
        <p:spPr bwMode="auto">
          <a:xfrm>
            <a:off x="5544291" y="1845830"/>
            <a:ext cx="12143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chemeClr val="bg1"/>
                </a:solidFill>
              </a:rPr>
              <a:t>Middle ear</a:t>
            </a:r>
          </a:p>
        </p:txBody>
      </p:sp>
      <p:sp>
        <p:nvSpPr>
          <p:cNvPr id="8201" name="TextBox 8"/>
          <p:cNvSpPr txBox="1">
            <a:spLocks noChangeArrowheads="1"/>
          </p:cNvSpPr>
          <p:nvPr/>
        </p:nvSpPr>
        <p:spPr bwMode="auto">
          <a:xfrm>
            <a:off x="6972230" y="5627758"/>
            <a:ext cx="14526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chemeClr val="bg1"/>
                </a:solidFill>
              </a:rPr>
              <a:t>Inner ear</a:t>
            </a:r>
          </a:p>
          <a:p>
            <a:pPr eaLnBrk="1" hangingPunct="1"/>
            <a:r>
              <a:rPr lang="en-US" altLang="en-US" sz="2400" dirty="0">
                <a:solidFill>
                  <a:schemeClr val="bg1"/>
                </a:solidFill>
              </a:rPr>
              <a:t>(cochlea)</a:t>
            </a:r>
          </a:p>
        </p:txBody>
      </p:sp>
      <p:pic>
        <p:nvPicPr>
          <p:cNvPr id="82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3" b="85088"/>
          <a:stretch>
            <a:fillRect/>
          </a:stretch>
        </p:blipFill>
        <p:spPr bwMode="auto">
          <a:xfrm>
            <a:off x="6888233" y="6458755"/>
            <a:ext cx="1931917" cy="814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98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i="1" dirty="0"/>
              <a:t>Critical</a:t>
            </a:r>
            <a:r>
              <a:rPr lang="en-US" sz="4400" dirty="0" smtClean="0"/>
              <a:t> periods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31" y="2957750"/>
            <a:ext cx="6830495" cy="2320350"/>
          </a:xfrm>
        </p:spPr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en-US" sz="2646" dirty="0">
                <a:latin typeface="Aharoni" panose="02010803020104030203" pitchFamily="2" charset="-79"/>
                <a:cs typeface="Aharoni" panose="02010803020104030203" pitchFamily="2" charset="-79"/>
              </a:rPr>
              <a:t>A strict time window during which environmental experience provides information essential for a function’s development and “fixates” it, permanently.</a:t>
            </a:r>
          </a:p>
          <a:p>
            <a:pPr marL="0" indent="0" algn="l" rtl="0">
              <a:buNone/>
            </a:pPr>
            <a:endParaRPr lang="en-US" sz="2646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 rtl="0">
              <a:buNone/>
            </a:pPr>
            <a:r>
              <a:rPr lang="en-US" sz="2646" i="1" u="sng" dirty="0"/>
              <a:t>Qualitative</a:t>
            </a:r>
            <a:r>
              <a:rPr lang="en-US" sz="2646" dirty="0"/>
              <a:t> Difference</a:t>
            </a:r>
          </a:p>
        </p:txBody>
      </p:sp>
      <p:pic>
        <p:nvPicPr>
          <p:cNvPr id="4" name="Picture 2" descr="http://hearingcareblog.com/wp-content/uploads/2013/04/Train_Your_Brain_to_Foc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665" y="3471576"/>
            <a:ext cx="2888960" cy="288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7020197"/>
            <a:ext cx="8444941" cy="270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8" dirty="0">
                <a:solidFill>
                  <a:schemeClr val="tx1"/>
                </a:solidFill>
              </a:rPr>
              <a:t>CRITICAL PERIOD PLASTICITY IN LOCAL CORTICAL CIRCUITS. </a:t>
            </a:r>
            <a:r>
              <a:rPr lang="en-US" sz="1158" dirty="0" err="1">
                <a:solidFill>
                  <a:schemeClr val="tx1"/>
                </a:solidFill>
              </a:rPr>
              <a:t>Hensch</a:t>
            </a:r>
            <a:r>
              <a:rPr lang="en-US" sz="1158" dirty="0">
                <a:solidFill>
                  <a:schemeClr val="tx1"/>
                </a:solidFill>
              </a:rPr>
              <a:t>.  NATURE REVIEWS NEUROSCIENCE. (2005)</a:t>
            </a:r>
            <a:endParaRPr lang="he-IL" sz="1158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08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08" y="324794"/>
            <a:ext cx="9284318" cy="863804"/>
          </a:xfrm>
        </p:spPr>
        <p:txBody>
          <a:bodyPr>
            <a:normAutofit/>
          </a:bodyPr>
          <a:lstStyle/>
          <a:p>
            <a:r>
              <a:rPr lang="en-US" dirty="0"/>
              <a:t>Critical </a:t>
            </a:r>
            <a:r>
              <a:rPr lang="en-US" dirty="0" smtClean="0"/>
              <a:t>period: </a:t>
            </a:r>
            <a:r>
              <a:rPr lang="en-US" dirty="0"/>
              <a:t>Parental </a:t>
            </a:r>
            <a:r>
              <a:rPr lang="en-US" dirty="0" smtClean="0"/>
              <a:t>Imprinting</a:t>
            </a:r>
            <a:endParaRPr lang="en-US" dirty="0"/>
          </a:p>
        </p:txBody>
      </p:sp>
      <p:pic>
        <p:nvPicPr>
          <p:cNvPr id="5122" name="Picture 2" descr="http://www.geekosystem.com/wp-content/uploads/2011/06/122044-004-579DCB3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483282"/>
            <a:ext cx="6651729" cy="434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6473909" y="2483282"/>
            <a:ext cx="3606716" cy="2615179"/>
          </a:xfrm>
          <a:prstGeom prst="cloudCallout">
            <a:avLst>
              <a:gd name="adj1" fmla="val -58634"/>
              <a:gd name="adj2" fmla="val 677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http://fc03.deviantart.net/fs70/i/2010/028/0/a/are_you_my_mummy___by_tibot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9" t="21043" r="2972" b="7613"/>
          <a:stretch/>
        </p:blipFill>
        <p:spPr bwMode="auto">
          <a:xfrm>
            <a:off x="6651727" y="2791398"/>
            <a:ext cx="3389315" cy="192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64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92" y="282747"/>
            <a:ext cx="9289032" cy="713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784" y="2195661"/>
            <a:ext cx="9209083" cy="2371213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Hubel &amp; Wiesel.</a:t>
            </a:r>
          </a:p>
          <a:p>
            <a:pPr algn="l" rtl="0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Showed that ocular deprivation during CP causes monocular dominance,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</a:rPr>
              <a:t>Ambylopia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algn="l" rtl="0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Only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if done during </a:t>
            </a:r>
            <a:r>
              <a:rPr lang="en-US" sz="2800" i="1" u="sng" dirty="0">
                <a:solidFill>
                  <a:schemeClr val="accent6">
                    <a:lumMod val="50000"/>
                  </a:schemeClr>
                </a:solidFill>
              </a:rPr>
              <a:t>critical period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AutoShape 2" descr="data:image/jpeg;base64,/9j/4AAQSkZJRgABAQAAAQABAAD/2wCEAAkGBxQSEhUUEhQVFhUXGBcVGBgVGBQYFxcYFRcXFhYYFBQYHSggGBolGxYUITEhJSkrLi4uFx8zODMsNygtLisBCgoKDg0OFxAQFywcHBwsLCwsLCwsLCwsLCwsLCwsLCwsLCwsLCwsLCwsLCwsLCwsLCwrLCwsLCssLCw3LCssLP/AABEIAMIBAwMBIgACEQEDEQH/xAAcAAABBQEBAQAAAAAAAAAAAAAFAAIDBAYBBwj/xABBEAABAwIDBQYEBAQEBQUAAAABAAIRAyEEMUEFElFhcQaBkaGx8BMiwdEHMkLhFVJy8SMzU4IUYpKTshYkQ6LS/8QAGAEBAQEBAQAAAAAAAAAAAAAAAAECAwT/xAAeEQEBAAIDAQEBAQAAAAAAAAAAAQIRAyExQRIyE//aAAwDAQACEQMRAD8A8ewWIcwk0zBjWIRvZm0GuAa93zTlEZrOB3BIhZs26Yclxbp1TOTadNDkq+5f5DJPHJA9jY4yGE85MnuWjwoIG8IAnUA+Cz49OOf67KkS4EObF85FjyT8NjXU3BpaIOTpieoXHGTpxyI/uu16e8OfLjx98E+M8mC+/HO/TF+uazu26tS73EugWH6Z4xoAr2HxFoKhxTt6RZc/1d9uFumMqOmTN9efNQyreOw3w32yzVeozIjI+R4LvHNxr40HenNqHQDwCjARLAYJ5IIbPWfUZKiPC4OpUdG7oT+WBYTwVOq0gkHMWXp/ZWm4EBzSNLwR0nT3dC+3/Zjcd8Wm2AbkfbwRWCATn0yM1sNidnN6mHuGYnqPf0QLbuG+G+DmfQAAR5ogVKKYcfKOiFotgx8gWcvHTj9dc1CQjZahDQJMqYry/EKeAnOaFYw9IEXWnJVSRD4A4JzcGCMuPkgGIx2eaDvTyVV2HCv9nmw945BL4RNtalBHRDN1HNrtsOiDwsRq+mhqdVbZOAXXiyqO7BfFRehbOyXm2zXRVC9G2W6wWogw3JJdYbJKjxOV0Lkz1XJUFmjVgyNEUwm1DPzmRbLQ9ECaV3fU01MtN7gcSxzJJ1i0H5hJ7ufFd3gBJNs78p+/msbQ2g9rd0OIEzx8EXwO2N8bj40vy5jipp2/130u4uJyN9PWBpxVKsxwPy3F7a2VyvWa8iDMCPT900MgHPPvI5KWH5mUZjGVy8n2fBV6b4zyOY96optPB7x+IzvGs8QoMFTFQw4E6EtFxzI+vK8rccLNIaOEc50NkjjkIORJOS02x9m7hBcSDyknzEnwRPZ3Z35QJJacogjk4TxHvNaLB4FtOLRNt4zB/qzvz7lpE+xcKQROuREwR/zA3Hoi+2sGKlJtsnRfgR5hVcI0sP6Y1AETwPVEH15a4dD4FKoaMG1rAAMhHdZYbtZsQ1CHAX5cyvSXtJblYD7hAKtcTukZH0Kg8dq4ctzEIls8fIO9bnbOxqVQGIBMwbTNr+SyVPBOpSx2hMHiOSzl43x/0aUErj5j1K0G6gmIp/Meqzg1zeQ2nTmyv4PDyYHD6pbNwhc8AZnJanYuxiXPsd1oIJ4ng3wW3Fn24fedDfcIz/C92nlpHn78UZ2FsE728Rb5h5f3RraGz92mQBePpHvqqPKXNVnYf+a7+lEMRsKpvFoExH3Wn7OdhCP8WuSARZo11U0M1tVsgQgpC9G7QYSiGbrWxH8oknkVgcUwT8oIHNZ1pqq4TosuQnhAPYYqDqvQtj1LBee4kQ6Vs9h15aFqMte11klVZWskqPHE4meqauqDgXV3PqmoHArocmLoQFtlYi8EgcCTCKVKsyQZHUfRZdruXqrOHxQFvmiZ/NYHjG6pp0meuhqTbTPMqH4AFQPad0jhaeNjmpKFRp1+3kliQAN8/lBuRnfLvUburO297KY6m9u62YkhwJJc1x1E6cuVuZ3/AIPeBjOe4zF/f1WM7E1m1ASyJnQXFvyuHA8eS9FwTDujeGhHgZW3GhWHpOEyLA+UgepVnEvGnBEMQAA4kW4c7x6+SqYfC7x6IKNSo/d3QczfyVPE4EQbXznXr5o8KI8FFWo23nZTYcYy81GmVrYQgTGvsIVXwhebhbGphw6Jy4czmSunAAQQAgwrthmDCF1uzVUmYF+d/BepU8OBIjPL34JuHwrQZIlC231luzHZw04fUA3tOS1uCwY3HGPcq05jYnwClw1WGGczl4iAjLmHwYA5QB0UWMpycr6e+sIrh6djJAUbnta4x4n6cFRQwGyA079QS7MDh/VzTto1Dcw46WHsq4QTqfKPv5oZimPJzEc9+e8ZojKbbqHdPyuzzh31WJx2IJ/Uejv7lejbTw++0gOAPW3pIWD2thiwkPJ5CL+NrLNUHT2ppPBOaosU8c1F+zWK/TNx6IfjmSFRoVixwc0wVYlem06lklimdp6oEbrfNJXaM+uhT08G45AH/c37q3h9k1Xfp9PpmlugNldB6Iz/AAR4/UOiq1tmPHNZmcqqTqRGZHqmupnu4qUBXg35G+9UuWnTHDYSQpKLr3y9+aINYu4HAmrVDA2RrpEqzLaZceu1/Y2yXPcHC7BefDTit7htgNqs3HgFjrQdfsdeMhLYezBSAiRpe4PJ0LX4bC2BHfF56j2Vph5Rt7s3iNlPbisO4mnMTE7kkQ2qP1NOU8QMjC9D7IdsKOOpEAfDqsHzMNxlG8w/qbbuyOhOjbhN9rmuDXNcC0tcJa4GxDgbFeRdpuyFXB4n42B3vlJqfDEb1IahoP8AmMzEZxYzmiPV6dA1Lkd3d+yY4wd1vis12O/EBmLa2i+KWIiI/TUtnTOht+U3vaUcrt3BLiZMxGvGSixLjHkNkQNfoPp4qKhQe7M9OA1KgZLrukNF+phXcBh6j4Alrc5PVRVqnhGNzz16rlSkIVx+z92LkmP7rhoti5Q2HO2dMkGIFzoOQT6eAtGunXiSr7MPz7vurNJgbPAWn1VTbLnCGnJI6c+SVJ5856fvktFV3czf6dYVQYUG4HO+vM+7oKgfAJ8B+6bRZqYnnvQPK6djq1Kg34leoym2YBe4NBPASbnospjfxOwNIkMbVqkSJa0NaeYc5wMdyG2pq0XnJw7gT5hw9EPxRDYl7zylsf8A2iPFec7U/EjF4hxbhqTabdA0Gq/mbiOH6VX2ZT2nVJJrvozrWcW+DN0keACI9HxJLm/JI6z65BY3bw+UlxJLeEE9C6IARrC0qrKQFbE06zxPzEkGOFzpxhDNrOLhDmh2hc0tnrnfmorGVqu8co5fc6rjU7Es3XEfZNCwsde2QhNanBRlq66iHZhSU0ApI07BN0AXFr9J+TsDsaqcmjxB9EZwmyagItHfB8CgGCpI9RxbmDNw7zC55WLBJ2FqgXYXc8z3EXQ3EUQJBlh4PBHn+y4dpOuS1pHEjd82wU3+PECBWdTnSpFVh6giw7imM2Vm8Thy0nekSTFrHodVbLButgjLWQijMQSDvYalVb+p2Edu97qUOZ40wea7UwVCru/CqfDdoysN0dA6SB3nuC1lHfjug6hhHOiBOlr+a3HZnYXw/mcPmOvLglsDYRpxvtg98HmDkRzC2GHobnNaxx0xyZ7ukTcONwi4dNiOU/f0RPZ+FdUad1wbUbIMzuuPH91SqYgNMzlbLMGLHyVnZON3HHeIDXWBGXKeovPVaY0p0O2lKnVdRrtLHsduFwBLA7Qb2R9eS1VOhSxG7UZEiYIjvErzTtR2cfhzUriia9Ko4vO4A5zQQJEHS2YU3ZnaLsPuPplxpVLs3pkaFpB1GnG/BSVnoK7ddh6r8TVr4Jp+I17XOYwhpkgO32G3zb1zrJnNU8B+IFZhGH2gwhzTuF5aWvbP+rTMcfzCDGhXrJqf41WCJduuHCd2IMdFme0nZSjjWPfWltQTuVGxMAmxn8zTwOU2hU00ezKbagYWFr6bmgtc2C020OuS0FKnAyiAvkOliHsILHOaRkWkgjoRkrP8YxH+vW/7j/uqbfS22dp7p3GXd6KPZmCdm+/vhovmn+JVv9Wp/wBbvunjbGI/163/AHH/AHUNvqkMgaBUq+KBmSA0ZmwA4ySbL5iqbVruBDq1Ug2IL3kEHMESrPZ7ZFbG120KUkumSSd1rRdzncAPMwBchUey7e/EbA4f5WuOIfnFEgskjI1ZjwmJWMxP4l47En4eDohhN4ptdVq9RIiLj9PetBs38MsHhoOKqurn+WDTZM5w07x8YzstvsgUKTNyhTp02kRDGgEgcYuTzKGnjtTsNtPFn42JMOIgGvUJfGYAa0OLRc2garQ7H/C6kwA4hzqrtWtO7Tvzs4x1HMaL1LcEevFQ06MZ++5AG2fsGlQbu0qbGjOAM+sZpYzZsjIAcgfutCAPf7KCs0aeiDzXb2BLWuhluZ+xhYLEyCdOS9m2zRkGwXlm3qLQ45T3j+6zYoNvE5p7VHCe1ZEgUjUxqkasq7CSSSKs0qe6LhRF4JJOSmxlSbDiqWJeYPAcljGM1DjsZAsB0P2CFvxBP6Wf9P3JUVWtvGVzdJyXeTTIthsVSbBO9IyLKYY4dHNqj0Wkw208O8N+IX/1PYC4f7mX7yHLEsFkf2PSBDZGXRSu+Pj0vYDG7sUqwezPdJHiGvg98AovVkWBk5wbHuJ+qx2EqCnB3T3iPBabZW0C+JbLRlMEesjuW3H6np4Z7zbPI2y/qFrKV+C3ZAguAyi3Ue+qPUKTXjepwHD04E/eU7E0G1GEFpa/lEg8kXbMYOpjGgtZu7v8rnWjofoq3/AubV+JUIIad9oaDutMESARaJd4rSbMw2+8lwJc0ROnchW33h9U0ybggdALxHP6KG1vZeJlxJBmL92UnU3Vr4bXMAdEuBsTlOUodi2uDd0Q0GAct45SJ6Kvice+RFgORM8BnkivnqowtJDgQRYg2IIsQRoU1aDtvs6rSxdV1Rm6KrnVGkAhrg4zI53vzWfVYJJJJAluvwfpuOMeWyIouvpd9MQT4+Cwq9i/A7YbhTrYp4hr4p05n5twkvI5TuieIKLG6GC1cATne/gmhm6bD0RSrTnM24aKrXZAgAKNJ8JiJHzfVcfWvlZDXSP7kp9HEjWPEqpoVFQRZVq7lEK05Lrz7/ZEUMcJC807VsEmRC9LxSwnatoeDOYupSMGnNTXWK61ZVK0p7VG0p4WaqSElyUlA+kLbx7kD2ji94wCeatY7GwIE8uHeg61hj9ZpBWqPBQ02DU+FyrNKrEQ0DmfmPnbyW6jtKkTkCRx08ckUwlTdDfmAudSf/FC6tQnMk55mUX2FgfikAmwJmB9Vzu3ox1B3Z+0d6wqVO7fPgN4QO5arA1ywT8RxI/mAPqu7IwFOm35WgDjb1KkxogSwd4XSeOOV3RfZW3g50Wa/nugORk1zUPyzvC8W1HFeZYjEPP6QOeqMbG264QC641um0epYGzQIgxfqvNsXR/95XJJbUbUOtiCAW+RC1OztuzG94rDfiPtD4eKZUpZ1IDxxLYHmDE8gufJLZ068OUmXfi3tPF1iPz0+QmD1hF+y+z61VgfVbugTc5u5jlzT+yXZRjiMTXZT3yJa0XjWajsnOy6Lb16gYDa3JXGZT2ryXHzGMXtLZ9LETTqM+Iwywg5A8QQZBGhCwO1vwkeS5+GqtDJMMrB4cOAD2gh3UgL1dmO3XACkbuIy63nuVmK1SY3WDxJGh5LblXhz/wkxzYl2H/63/8A4V2l+D9ZxtXZ13HfdezHDzZ9SeVh4EKxhWNb9Jv5lE6eT7J/BloeHYjE77Rmym3dJ5F5cSB3T0zXquB2e2mxtOmA1rAGtAyDWiABKnc8afRPjl4IIzQAzUNagOAVh1Tmo3CUAivhwDMKCrQnJoKJYqOPkq7Km7+yG1KnVjlyuuVa06/ZXqlGb5jkh+MoBuWSKq4wwJHvvWI7R1rSDIPkeBHkthiMoCwPaWqQ5zdcxzSjKVc1xqa43TmrKJWqQKJqkCzWkiS6ElBmaj5Jue9clJOa5dmDmkc08PXaZB4qQxz8VKOgCyPbI2iKYAAJ6QgANrIjslsmYvPmVjdjvjN+vRdi1PiX3RIzc4l0f0gwB3LUsY11s+OXrkFhtl19zdk9AL+A4+i2OEqmB6fddHG+litkMfYCFn9obGczot1g6cCTmp6mFDxcLNiPM8CagqNaHFoJA+iG7dp/Fe4OLnbpIa6biDEjS63u1OzuZasxX2S8XgrndxqLGwO1HwWhr3ERA16LaYTtEXtlrg73yXmlfA74Ii6qbB2iMG3FtqElwa11EXkuO9bxg9FqZbV6m7aZmN5om9xyVr+Iud/8jABqNfsvCf8A1NXaI3pdoitDtA5zd3JxbvDrMEd4t3BbiaexOdSA3nneH80zCbU2gAP8Mbw1jMdy8Twnaeo3eh19WOmHDUcjnccQtb2b7Wy5oP5T8t7Paf8Am0cLZiOmZTaPRcHjQ7MweYjzRRlcEcD5eKzVHFNdlBB0+xVxsi4PmqglVrmdLeChq1XaeRQnF7SAEh1+B+hVNu2hbeJafEfsgLPrmbm/mq7qkm6qvxrHxJB4Xj2VBVqkZGRzzQF6eI3bSq+NxIPMdUM/iI1nnxT/AI4KKhxT4FvNYbtM6Zm+o5dFtdoVYEHXJedbfxR3rE2n91KoC5qcEx1QnNdaVlEzVI1RBSNUqpQUkgFxZGYXQkkuzKSnSnJSsYRmCmUiOMK9g4LmgmROUKCAIts1+7TnK9+gRmhshjgCd0yYMiC3hlou47ZbaXygDe5yW31GcrOrt0mUkd2RVcXgn8ovHHqt9gq0CTmVktjUYuST3bolHcPUvJNhotubXYSp+/L91eZV8EAwNYkADM5DmbyeiL0wNTI9enJQWy/eGVvVdbhW5QCm75KsU3Ac1KBWN7PsfcCDyWD7Y9noLS1p3jLSQNMwT4HxXqtJ8m/h77vFDds4J7iSyBlc37oOnuyxcW8ctV4xR7Ltad6o48gBJk8Aq+2dlnD3ILZFt6JiQ7IZL0SrRIf/AImHdIuHUy0tnnJaeGneU/amyBi6jd4AU2xlckjh/KMr9Udss8fjzHZXZmriKhc0HdDrk6RwPHktTR7KOpSYic41XpWB2buMAY1rGgWsrLMHvAh1/sr687zWi2oy0mR5/v8Abxt4fa9ZpjMe8ltMZsJhuLIfU2EBdXsBcNvOdLgWznwPOFcOygcjY6HLuRmjgyBBEhSswsdPRaRnBsdzT8p7voRqFZpbNP8ASeGh6cFpKdAeC6Y1TQCUsANRfL9uifVwbWj0+yLVaQcLZ6FCMfiIEFUZzbb4BHEea8421V3n3Wz27i5MA3Bn33T4LD7VPzlYrXxSCe1RhSNREgUjSomp7FKqcJJoXVkZ9u5rvd0KUOp8HHvCrrq6spy+no0+JU+z64FRsDXWSqIUlB8OBIkSLIre0t3dlzQd0SY1BuhL8V85c4mNG8uB4JuNxQDGhkhxt3ciqNNt735Ko0H8aDRfwEojsjbHxXBoaQOJyWYo4UOMko/saluk6DzPQaIN5st0noPXP0RhlWYjL0AAi3G+Sy2GxW63K50HfqjeCqlrRJufLiijdNwj3z+3om1a5Nm5DMqt8bhp7geHmpabwBzUBDDDdEn+54qeplKH4etMXVx75TSG1KTHaAqPC4drTYKwHiLZAW581VbUk52FypoX3OERoq+/cpuHfInUKPFPDQDxTQlrPXXGxHH+yompx1+uSna6QJ5D6oOU7GOQ/fzlJzolVmVpnifmH+65HiSp6j9fcZqiQPhQ4jLmmmpLetuhyHnZUG42RPv3mqG4jHxMG40Pj53QPam0muF+k+iH7VxxDyQdM+h+ljKx+1drkEwYyBHA/YT5oLOOxG+6dQY+on3qs/tP85V3ZVYvBJzlVdrfnK531r4HBSNUaexVErU9qjCkaosSpLiSy0zy6E74RXfhFdWDAuhd+EV00ygI0ahc6QLZCVd+HfO+pVLCnLii9Jk5IhzLDJX9l1bwd6SQJF4F5SZQDQfVC3Yktcd0gf8ANr45+CDbYXaDd4Wkn8o6CcuACO4areXHIdw9lef7L2o8WPzcyIJ1zMlGKe1y75fGD6uRWtGPz3fE/XyTRizx5dSUPov+UFSUrwR3d+Z8EGiwlYNaB1J70XZcX1WXoVJe0d5Rv/i9dAPTTzQXalSBAz8u9VcMZbuzN53h+q+nJD24svF8jmOM5A+qmbX0007vfkoaFKZEwP7DUqHHn5mtHH9z6KKjiQ0E8QD9vP8A8VEzEAOdUdpAHV3sBVD8Q6Jjh5i/qE1tbLxKqOrySOM/efNMNX5Xcbx3WHqEVPiqkP6ER3wD9VcpVJB95BAcTigXEjMEt9966zaG6C7RotzJ9hA/F48NaQP5jHd/fzQbF4/dO6OJPmqdWqSc8vNVcU4EoK+Mq3veSbcjEgLHbdpFriMwcj6LTbRO80wRI9dOix2NrviH6W+0H3kiCHZv/LPUpu1/zld7NH/Dd1Tdrn5isX1r4HpzUwJ7VUSBSNKjBTmlFSykuBJZ2BSS4uyuiO7y4Sko35oCWGZb35o7hDaB+6z9B3h7ui2Bq/yogjUMiPfihtelFyLDuCL0WWn34aKjjnTmiocO4P8A5j0sAr+DqBos2OZN/wBlTbUhoY3M5+wrDaRbAad55zAGXMnRBoMJi/kv3+KK4LES3v8ARZVjHNaAc7THoieBxMGJQG8HW3ZJNzb6++it1MQQ2dCCB4z9EIFSe7391fFWWwdMvfgirmHxUCPHrkoqmNkGOHgJE98SqLmG44jxCVMzIOl/fdKyCgxdgBoPQQPUqLFYklrRwM9TP9/FUWtIcBqLjmOHvgpH1JHvRVE7Kzm2OWh84PmnjFXHQjwLT6QpsNBAnI2Q/FM3XEDQ29+8kDSPmMH83uVyrVBBaMh58SmONlTxdWBvNzF44hUQ4zE7tj3HjyKD1dpseDukTw18Dn6pY/Htdab2PcdQsfjT8xi2eWnRAQx20yHRedD9/sULfVmefvLRROcXGTmntaiDHZs/I7+r6Jm1fzJdnT8r+v0XNqH5li+tfFCU8KOU8KokBT2lRgp7ShEoKSbKSzpQtickkulSE1dpZrqSIuH8qu4PI9fukkgP0Mgqjxb3ySSSgW3InWfsjezbMtwSSRU0/MFxpv3lJJAUw5t3hEX/AOWO5JJBYrfkCqahJJZVZxH5mdEm6riSqLuH/IFVxn5j0KSSCsDZ3T7oTVPzd5+iSSpWRxZ+Yf7vQoVXz8PRJJQiHVShcSRBLs9+V/VM2p+YpJLN9a+KCe1JJVDwpGriSCQLqSSK/9k="/>
          <p:cNvSpPr>
            <a:spLocks noChangeAspect="1" noChangeArrowheads="1"/>
          </p:cNvSpPr>
          <p:nvPr/>
        </p:nvSpPr>
        <p:spPr bwMode="auto">
          <a:xfrm>
            <a:off x="10191097" y="3488406"/>
            <a:ext cx="252016" cy="2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75605" tIns="37802" rIns="75605" bIns="3780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QSEhUUEhQVFhUXGBcVGBgVGBQYFxcYFRcXFhYYFBQYHSggGBolGxYUITEhJSkrLi4uFx8zODMsNygtLisBCgoKDg0OFxAQFywcHBwsLCwsLCwsLCwsLCwsLCwsLCwsLCwsLCwsLCwsLCwsLCwsLCwrLCwsLCssLCw3LCssLP/AABEIAMIBAwMBIgACEQEDEQH/xAAcAAABBQEBAQAAAAAAAAAAAAAFAAIDBAYBBwj/xABBEAABAwIDBQYEBAQEBQUAAAABAAIRAyEEMUEFElFhcQaBkaGx8BMiwdEHMkLhFVJy8SMzU4IUYpKTshYkQ6LS/8QAGAEBAQEBAQAAAAAAAAAAAAAAAAECAwT/xAAeEQEBAAIDAQEBAQAAAAAAAAAAAQIRAyExQRIyE//aAAwDAQACEQMRAD8A8ewWIcwk0zBjWIRvZm0GuAa93zTlEZrOB3BIhZs26Yclxbp1TOTadNDkq+5f5DJPHJA9jY4yGE85MnuWjwoIG8IAnUA+Cz49OOf67KkS4EObF85FjyT8NjXU3BpaIOTpieoXHGTpxyI/uu16e8OfLjx98E+M8mC+/HO/TF+uazu26tS73EugWH6Z4xoAr2HxFoKhxTt6RZc/1d9uFumMqOmTN9efNQyreOw3w32yzVeozIjI+R4LvHNxr40HenNqHQDwCjARLAYJ5IIbPWfUZKiPC4OpUdG7oT+WBYTwVOq0gkHMWXp/ZWm4EBzSNLwR0nT3dC+3/Zjcd8Wm2AbkfbwRWCATn0yM1sNidnN6mHuGYnqPf0QLbuG+G+DmfQAAR5ogVKKYcfKOiFotgx8gWcvHTj9dc1CQjZahDQJMqYry/EKeAnOaFYw9IEXWnJVSRD4A4JzcGCMuPkgGIx2eaDvTyVV2HCv9nmw945BL4RNtalBHRDN1HNrtsOiDwsRq+mhqdVbZOAXXiyqO7BfFRehbOyXm2zXRVC9G2W6wWogw3JJdYbJKjxOV0Lkz1XJUFmjVgyNEUwm1DPzmRbLQ9ECaV3fU01MtN7gcSxzJJ1i0H5hJ7ufFd3gBJNs78p+/msbQ2g9rd0OIEzx8EXwO2N8bj40vy5jipp2/130u4uJyN9PWBpxVKsxwPy3F7a2VyvWa8iDMCPT900MgHPPvI5KWH5mUZjGVy8n2fBV6b4zyOY96optPB7x+IzvGs8QoMFTFQw4E6EtFxzI+vK8rccLNIaOEc50NkjjkIORJOS02x9m7hBcSDyknzEnwRPZ3Z35QJJacogjk4TxHvNaLB4FtOLRNt4zB/qzvz7lpE+xcKQROuREwR/zA3Hoi+2sGKlJtsnRfgR5hVcI0sP6Y1AETwPVEH15a4dD4FKoaMG1rAAMhHdZYbtZsQ1CHAX5cyvSXtJblYD7hAKtcTukZH0Kg8dq4ctzEIls8fIO9bnbOxqVQGIBMwbTNr+SyVPBOpSx2hMHiOSzl43x/0aUErj5j1K0G6gmIp/Meqzg1zeQ2nTmyv4PDyYHD6pbNwhc8AZnJanYuxiXPsd1oIJ4ng3wW3Fn24fedDfcIz/C92nlpHn78UZ2FsE728Rb5h5f3RraGz92mQBePpHvqqPKXNVnYf+a7+lEMRsKpvFoExH3Wn7OdhCP8WuSARZo11U0M1tVsgQgpC9G7QYSiGbrWxH8oknkVgcUwT8oIHNZ1pqq4TosuQnhAPYYqDqvQtj1LBee4kQ6Vs9h15aFqMte11klVZWskqPHE4meqauqDgXV3PqmoHArocmLoQFtlYi8EgcCTCKVKsyQZHUfRZdruXqrOHxQFvmiZ/NYHjG6pp0meuhqTbTPMqH4AFQPad0jhaeNjmpKFRp1+3kliQAN8/lBuRnfLvUburO297KY6m9u62YkhwJJc1x1E6cuVuZ3/AIPeBjOe4zF/f1WM7E1m1ASyJnQXFvyuHA8eS9FwTDujeGhHgZW3GhWHpOEyLA+UgepVnEvGnBEMQAA4kW4c7x6+SqYfC7x6IKNSo/d3QczfyVPE4EQbXznXr5o8KI8FFWo23nZTYcYy81GmVrYQgTGvsIVXwhebhbGphw6Jy4czmSunAAQQAgwrthmDCF1uzVUmYF+d/BepU8OBIjPL34JuHwrQZIlC231luzHZw04fUA3tOS1uCwY3HGPcq05jYnwClw1WGGczl4iAjLmHwYA5QB0UWMpycr6e+sIrh6djJAUbnta4x4n6cFRQwGyA079QS7MDh/VzTto1Dcw46WHsq4QTqfKPv5oZimPJzEc9+e8ZojKbbqHdPyuzzh31WJx2IJ/Uejv7lejbTw++0gOAPW3pIWD2thiwkPJ5CL+NrLNUHT2ppPBOaosU8c1F+zWK/TNx6IfjmSFRoVixwc0wVYlem06lklimdp6oEbrfNJXaM+uhT08G45AH/c37q3h9k1Xfp9PpmlugNldB6Iz/AAR4/UOiq1tmPHNZmcqqTqRGZHqmupnu4qUBXg35G+9UuWnTHDYSQpKLr3y9+aINYu4HAmrVDA2RrpEqzLaZceu1/Y2yXPcHC7BefDTit7htgNqs3HgFjrQdfsdeMhLYezBSAiRpe4PJ0LX4bC2BHfF56j2Vph5Rt7s3iNlPbisO4mnMTE7kkQ2qP1NOU8QMjC9D7IdsKOOpEAfDqsHzMNxlG8w/qbbuyOhOjbhN9rmuDXNcC0tcJa4GxDgbFeRdpuyFXB4n42B3vlJqfDEb1IahoP8AmMzEZxYzmiPV6dA1Lkd3d+yY4wd1vis12O/EBmLa2i+KWIiI/TUtnTOht+U3vaUcrt3BLiZMxGvGSixLjHkNkQNfoPp4qKhQe7M9OA1KgZLrukNF+phXcBh6j4Alrc5PVRVqnhGNzz16rlSkIVx+z92LkmP7rhoti5Q2HO2dMkGIFzoOQT6eAtGunXiSr7MPz7vurNJgbPAWn1VTbLnCGnJI6c+SVJ5856fvktFV3czf6dYVQYUG4HO+vM+7oKgfAJ8B+6bRZqYnnvQPK6djq1Kg34leoym2YBe4NBPASbnospjfxOwNIkMbVqkSJa0NaeYc5wMdyG2pq0XnJw7gT5hw9EPxRDYl7zylsf8A2iPFec7U/EjF4hxbhqTabdA0Gq/mbiOH6VX2ZT2nVJJrvozrWcW+DN0keACI9HxJLm/JI6z65BY3bw+UlxJLeEE9C6IARrC0qrKQFbE06zxPzEkGOFzpxhDNrOLhDmh2hc0tnrnfmorGVqu8co5fc6rjU7Es3XEfZNCwsde2QhNanBRlq66iHZhSU0ApI07BN0AXFr9J+TsDsaqcmjxB9EZwmyagItHfB8CgGCpI9RxbmDNw7zC55WLBJ2FqgXYXc8z3EXQ3EUQJBlh4PBHn+y4dpOuS1pHEjd82wU3+PECBWdTnSpFVh6giw7imM2Vm8Thy0nekSTFrHodVbLButgjLWQijMQSDvYalVb+p2Edu97qUOZ40wea7UwVCru/CqfDdoysN0dA6SB3nuC1lHfjug6hhHOiBOlr+a3HZnYXw/mcPmOvLglsDYRpxvtg98HmDkRzC2GHobnNaxx0xyZ7ukTcONwi4dNiOU/f0RPZ+FdUad1wbUbIMzuuPH91SqYgNMzlbLMGLHyVnZON3HHeIDXWBGXKeovPVaY0p0O2lKnVdRrtLHsduFwBLA7Qb2R9eS1VOhSxG7UZEiYIjvErzTtR2cfhzUriia9Ko4vO4A5zQQJEHS2YU3ZnaLsPuPplxpVLs3pkaFpB1GnG/BSVnoK7ddh6r8TVr4Jp+I17XOYwhpkgO32G3zb1zrJnNU8B+IFZhGH2gwhzTuF5aWvbP+rTMcfzCDGhXrJqf41WCJduuHCd2IMdFme0nZSjjWPfWltQTuVGxMAmxn8zTwOU2hU00ezKbagYWFr6bmgtc2C020OuS0FKnAyiAvkOliHsILHOaRkWkgjoRkrP8YxH+vW/7j/uqbfS22dp7p3GXd6KPZmCdm+/vhovmn+JVv9Wp/wBbvunjbGI/163/AHH/AHUNvqkMgaBUq+KBmSA0ZmwA4ySbL5iqbVruBDq1Ug2IL3kEHMESrPZ7ZFbG120KUkumSSd1rRdzncAPMwBchUey7e/EbA4f5WuOIfnFEgskjI1ZjwmJWMxP4l47En4eDohhN4ptdVq9RIiLj9PetBs38MsHhoOKqurn+WDTZM5w07x8YzstvsgUKTNyhTp02kRDGgEgcYuTzKGnjtTsNtPFn42JMOIgGvUJfGYAa0OLRc2garQ7H/C6kwA4hzqrtWtO7Tvzs4x1HMaL1LcEevFQ06MZ++5AG2fsGlQbu0qbGjOAM+sZpYzZsjIAcgfutCAPf7KCs0aeiDzXb2BLWuhluZ+xhYLEyCdOS9m2zRkGwXlm3qLQ45T3j+6zYoNvE5p7VHCe1ZEgUjUxqkasq7CSSSKs0qe6LhRF4JJOSmxlSbDiqWJeYPAcljGM1DjsZAsB0P2CFvxBP6Wf9P3JUVWtvGVzdJyXeTTIthsVSbBO9IyLKYY4dHNqj0Wkw208O8N+IX/1PYC4f7mX7yHLEsFkf2PSBDZGXRSu+Pj0vYDG7sUqwezPdJHiGvg98AovVkWBk5wbHuJ+qx2EqCnB3T3iPBabZW0C+JbLRlMEesjuW3H6np4Z7zbPI2y/qFrKV+C3ZAguAyi3Ue+qPUKTXjepwHD04E/eU7E0G1GEFpa/lEg8kXbMYOpjGgtZu7v8rnWjofoq3/AubV+JUIIad9oaDutMESARaJd4rSbMw2+8lwJc0ROnchW33h9U0ybggdALxHP6KG1vZeJlxJBmL92UnU3Vr4bXMAdEuBsTlOUodi2uDd0Q0GAct45SJ6Kvice+RFgORM8BnkivnqowtJDgQRYg2IIsQRoU1aDtvs6rSxdV1Rm6KrnVGkAhrg4zI53vzWfVYJJJJAluvwfpuOMeWyIouvpd9MQT4+Cwq9i/A7YbhTrYp4hr4p05n5twkvI5TuieIKLG6GC1cATne/gmhm6bD0RSrTnM24aKrXZAgAKNJ8JiJHzfVcfWvlZDXSP7kp9HEjWPEqpoVFQRZVq7lEK05Lrz7/ZEUMcJC807VsEmRC9LxSwnatoeDOYupSMGnNTXWK61ZVK0p7VG0p4WaqSElyUlA+kLbx7kD2ji94wCeatY7GwIE8uHeg61hj9ZpBWqPBQ02DU+FyrNKrEQ0DmfmPnbyW6jtKkTkCRx08ckUwlTdDfmAudSf/FC6tQnMk55mUX2FgfikAmwJmB9Vzu3ox1B3Z+0d6wqVO7fPgN4QO5arA1ywT8RxI/mAPqu7IwFOm35WgDjb1KkxogSwd4XSeOOV3RfZW3g50Wa/nugORk1zUPyzvC8W1HFeZYjEPP6QOeqMbG264QC641um0epYGzQIgxfqvNsXR/95XJJbUbUOtiCAW+RC1OztuzG94rDfiPtD4eKZUpZ1IDxxLYHmDE8gufJLZ068OUmXfi3tPF1iPz0+QmD1hF+y+z61VgfVbugTc5u5jlzT+yXZRjiMTXZT3yJa0XjWajsnOy6Lb16gYDa3JXGZT2ryXHzGMXtLZ9LETTqM+Iwywg5A8QQZBGhCwO1vwkeS5+GqtDJMMrB4cOAD2gh3UgL1dmO3XACkbuIy63nuVmK1SY3WDxJGh5LblXhz/wkxzYl2H/63/8A4V2l+D9ZxtXZ13HfdezHDzZ9SeVh4EKxhWNb9Jv5lE6eT7J/BloeHYjE77Rmym3dJ5F5cSB3T0zXquB2e2mxtOmA1rAGtAyDWiABKnc8afRPjl4IIzQAzUNagOAVh1Tmo3CUAivhwDMKCrQnJoKJYqOPkq7Km7+yG1KnVjlyuuVa06/ZXqlGb5jkh+MoBuWSKq4wwJHvvWI7R1rSDIPkeBHkthiMoCwPaWqQ5zdcxzSjKVc1xqa43TmrKJWqQKJqkCzWkiS6ElBmaj5Jue9clJOa5dmDmkc08PXaZB4qQxz8VKOgCyPbI2iKYAAJ6QgANrIjslsmYvPmVjdjvjN+vRdi1PiX3RIzc4l0f0gwB3LUsY11s+OXrkFhtl19zdk9AL+A4+i2OEqmB6fddHG+litkMfYCFn9obGczot1g6cCTmp6mFDxcLNiPM8CagqNaHFoJA+iG7dp/Fe4OLnbpIa6biDEjS63u1OzuZasxX2S8XgrndxqLGwO1HwWhr3ERA16LaYTtEXtlrg73yXmlfA74Ii6qbB2iMG3FtqElwa11EXkuO9bxg9FqZbV6m7aZmN5om9xyVr+Iud/8jABqNfsvCf8A1NXaI3pdoitDtA5zd3JxbvDrMEd4t3BbiaexOdSA3nneH80zCbU2gAP8Mbw1jMdy8Twnaeo3eh19WOmHDUcjnccQtb2b7Wy5oP5T8t7Paf8Am0cLZiOmZTaPRcHjQ7MweYjzRRlcEcD5eKzVHFNdlBB0+xVxsi4PmqglVrmdLeChq1XaeRQnF7SAEh1+B+hVNu2hbeJafEfsgLPrmbm/mq7qkm6qvxrHxJB4Xj2VBVqkZGRzzQF6eI3bSq+NxIPMdUM/iI1nnxT/AI4KKhxT4FvNYbtM6Zm+o5dFtdoVYEHXJedbfxR3rE2n91KoC5qcEx1QnNdaVlEzVI1RBSNUqpQUkgFxZGYXQkkuzKSnSnJSsYRmCmUiOMK9g4LmgmROUKCAIts1+7TnK9+gRmhshjgCd0yYMiC3hlou47ZbaXygDe5yW31GcrOrt0mUkd2RVcXgn8ovHHqt9gq0CTmVktjUYuST3bolHcPUvJNhotubXYSp+/L91eZV8EAwNYkADM5DmbyeiL0wNTI9enJQWy/eGVvVdbhW5QCm75KsU3Ac1KBWN7PsfcCDyWD7Y9noLS1p3jLSQNMwT4HxXqtJ8m/h77vFDds4J7iSyBlc37oOnuyxcW8ctV4xR7Ltad6o48gBJk8Aq+2dlnD3ILZFt6JiQ7IZL0SrRIf/AImHdIuHUy0tnnJaeGneU/amyBi6jd4AU2xlckjh/KMr9Udss8fjzHZXZmriKhc0HdDrk6RwPHktTR7KOpSYic41XpWB2buMAY1rGgWsrLMHvAh1/sr687zWi2oy0mR5/v8Abxt4fa9ZpjMe8ltMZsJhuLIfU2EBdXsBcNvOdLgWznwPOFcOygcjY6HLuRmjgyBBEhSswsdPRaRnBsdzT8p7voRqFZpbNP8ASeGh6cFpKdAeC6Y1TQCUsANRfL9uifVwbWj0+yLVaQcLZ6FCMfiIEFUZzbb4BHEea8421V3n3Wz27i5MA3Bn33T4LD7VPzlYrXxSCe1RhSNREgUjSomp7FKqcJJoXVkZ9u5rvd0KUOp8HHvCrrq6spy+no0+JU+z64FRsDXWSqIUlB8OBIkSLIre0t3dlzQd0SY1BuhL8V85c4mNG8uB4JuNxQDGhkhxt3ciqNNt735Ko0H8aDRfwEojsjbHxXBoaQOJyWYo4UOMko/saluk6DzPQaIN5st0noPXP0RhlWYjL0AAi3G+Sy2GxW63K50HfqjeCqlrRJufLiijdNwj3z+3om1a5Nm5DMqt8bhp7geHmpabwBzUBDDDdEn+54qeplKH4etMXVx75TSG1KTHaAqPC4drTYKwHiLZAW581VbUk52FypoX3OERoq+/cpuHfInUKPFPDQDxTQlrPXXGxHH+yompx1+uSna6QJ5D6oOU7GOQ/fzlJzolVmVpnifmH+65HiSp6j9fcZqiQPhQ4jLmmmpLetuhyHnZUG42RPv3mqG4jHxMG40Pj53QPam0muF+k+iH7VxxDyQdM+h+ljKx+1drkEwYyBHA/YT5oLOOxG+6dQY+on3qs/tP85V3ZVYvBJzlVdrfnK531r4HBSNUaexVErU9qjCkaosSpLiSy0zy6E74RXfhFdWDAuhd+EV00ygI0ahc6QLZCVd+HfO+pVLCnLii9Jk5IhzLDJX9l1bwd6SQJF4F5SZQDQfVC3Yktcd0gf8ANr45+CDbYXaDd4Wkn8o6CcuACO4areXHIdw9lef7L2o8WPzcyIJ1zMlGKe1y75fGD6uRWtGPz3fE/XyTRizx5dSUPov+UFSUrwR3d+Z8EGiwlYNaB1J70XZcX1WXoVJe0d5Rv/i9dAPTTzQXalSBAz8u9VcMZbuzN53h+q+nJD24svF8jmOM5A+qmbX0007vfkoaFKZEwP7DUqHHn5mtHH9z6KKjiQ0E8QD9vP8A8VEzEAOdUdpAHV3sBVD8Q6Jjh5i/qE1tbLxKqOrySOM/efNMNX5Xcbx3WHqEVPiqkP6ER3wD9VcpVJB95BAcTigXEjMEt9966zaG6C7RotzJ9hA/F48NaQP5jHd/fzQbF4/dO6OJPmqdWqSc8vNVcU4EoK+Mq3veSbcjEgLHbdpFriMwcj6LTbRO80wRI9dOix2NrviH6W+0H3kiCHZv/LPUpu1/zld7NH/Dd1Tdrn5isX1r4HpzUwJ7VUSBSNKjBTmlFSykuBJZ2BSS4uyuiO7y4Sko35oCWGZb35o7hDaB+6z9B3h7ui2Bq/yogjUMiPfihtelFyLDuCL0WWn34aKjjnTmiocO4P8A5j0sAr+DqBos2OZN/wBlTbUhoY3M5+wrDaRbAad55zAGXMnRBoMJi/kv3+KK4LES3v8ARZVjHNaAc7THoieBxMGJQG8HW3ZJNzb6++it1MQQ2dCCB4z9EIFSe7391fFWWwdMvfgirmHxUCPHrkoqmNkGOHgJE98SqLmG44jxCVMzIOl/fdKyCgxdgBoPQQPUqLFYklrRwM9TP9/FUWtIcBqLjmOHvgpH1JHvRVE7Kzm2OWh84PmnjFXHQjwLT6QpsNBAnI2Q/FM3XEDQ29+8kDSPmMH83uVyrVBBaMh58SmONlTxdWBvNzF44hUQ4zE7tj3HjyKD1dpseDukTw18Dn6pY/Htdab2PcdQsfjT8xi2eWnRAQx20yHRedD9/sULfVmefvLRROcXGTmntaiDHZs/I7+r6Jm1fzJdnT8r+v0XNqH5li+tfFCU8KOU8KokBT2lRgp7ShEoKSbKSzpQtickkulSE1dpZrqSIuH8qu4PI9fukkgP0Mgqjxb3ySSSgW3InWfsjezbMtwSSRU0/MFxpv3lJJAUw5t3hEX/AOWO5JJBYrfkCqahJJZVZxH5mdEm6riSqLuH/IFVxn5j0KSSCsDZ3T7oTVPzd5+iSSpWRxZ+Yf7vQoVXz8PRJJQiHVShcSRBLs9+V/VM2p+YpJLN9a+KCe1JJVDwpGriSCQLqSSK/9k="/>
          <p:cNvSpPr>
            <a:spLocks noChangeAspect="1" noChangeArrowheads="1"/>
          </p:cNvSpPr>
          <p:nvPr/>
        </p:nvSpPr>
        <p:spPr bwMode="auto">
          <a:xfrm>
            <a:off x="128632" y="825217"/>
            <a:ext cx="252016" cy="25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75605" tIns="37802" rIns="75605" bIns="37802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0" name="Picture 6" descr="http://rack.0.mshcdn.com/media/ZgkyMDEzLzEwLzAyLzdiL3NpcnN0dWZmaW5nLjc1MzBjLmpwZwpwCXRodW1iCTk1MHg1MzQjCmUJanBn/6fabdab3/4bf/sir-stuffingt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304" y="4211885"/>
            <a:ext cx="4943359" cy="27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4640" y="412075"/>
            <a:ext cx="7280254" cy="116099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75605" tIns="37802" rIns="75605" bIns="37802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307" dirty="0">
                <a:solidFill>
                  <a:schemeClr val="accent6">
                    <a:lumMod val="50000"/>
                  </a:schemeClr>
                </a:solidFill>
              </a:rPr>
              <a:t>Critical period: </a:t>
            </a:r>
            <a:r>
              <a:rPr lang="en-US" sz="3307" b="0" dirty="0">
                <a:solidFill>
                  <a:schemeClr val="accent6">
                    <a:lumMod val="50000"/>
                  </a:schemeClr>
                </a:solidFill>
              </a:rPr>
              <a:t>ocular dominance  monocular deprivation</a:t>
            </a:r>
            <a:endParaRPr lang="en-US" sz="3307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9" name="Picture 8" descr="https://encrypted-tbn2.gstatic.com/images?q=tbn:ANd9GcRg4BJYrf-ClnCODDC8IZILdcbyaIlyZkN6Qn0yobnkMKYY09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536" y="368335"/>
            <a:ext cx="2800371" cy="157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7083811"/>
            <a:ext cx="97181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Wiesel, Hubel (1963). "Effects of visual deprivation on morphology and physiology of cell in the cat's lateral geniculate body". Journal of Neurophysiology</a:t>
            </a:r>
            <a:endParaRPr lang="he-I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602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776" y="179437"/>
            <a:ext cx="9577063" cy="1684235"/>
          </a:xfrm>
        </p:spPr>
        <p:txBody>
          <a:bodyPr>
            <a:noAutofit/>
          </a:bodyPr>
          <a:lstStyle/>
          <a:p>
            <a:pPr algn="ctr"/>
            <a:r>
              <a:rPr lang="en-US" altLang="he-IL" sz="3600" b="1" dirty="0">
                <a:latin typeface="Helvetica" panose="020B0604020202020204" pitchFamily="34" charset="0"/>
              </a:rPr>
              <a:t>Spoken Language Development in Children Following Cochlear Implantation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907629"/>
            <a:ext cx="8694539" cy="4796544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rgbClr val="000000"/>
                </a:solidFill>
              </a:rPr>
              <a:t>Goal</a:t>
            </a:r>
            <a:r>
              <a:rPr lang="en-US" dirty="0" smtClean="0">
                <a:solidFill>
                  <a:srgbClr val="000000"/>
                </a:solidFill>
              </a:rPr>
              <a:t>: “To assess </a:t>
            </a:r>
            <a:r>
              <a:rPr lang="en-US" dirty="0">
                <a:solidFill>
                  <a:srgbClr val="000000"/>
                </a:solidFill>
              </a:rPr>
              <a:t>spoken language acquisition following cochlear implantation in young children</a:t>
            </a:r>
            <a:r>
              <a:rPr lang="en-US" dirty="0" smtClean="0">
                <a:solidFill>
                  <a:srgbClr val="000000"/>
                </a:solidFill>
              </a:rPr>
              <a:t>.”</a:t>
            </a:r>
          </a:p>
          <a:p>
            <a:pPr lvl="1" algn="l"/>
            <a:r>
              <a:rPr lang="en-US" dirty="0" smtClean="0">
                <a:solidFill>
                  <a:srgbClr val="000000"/>
                </a:solidFill>
              </a:rPr>
              <a:t>Examined over 3 Years, with children under 5. </a:t>
            </a:r>
          </a:p>
          <a:p>
            <a:pPr algn="l"/>
            <a:r>
              <a:rPr lang="en-US" b="1" dirty="0">
                <a:solidFill>
                  <a:srgbClr val="000000"/>
                </a:solidFill>
              </a:rPr>
              <a:t>Metric</a:t>
            </a:r>
            <a:r>
              <a:rPr lang="en-US" dirty="0">
                <a:solidFill>
                  <a:srgbClr val="000000"/>
                </a:solidFill>
              </a:rPr>
              <a:t>: Performance on measures of spoken language comprehension and expression (</a:t>
            </a:r>
            <a:r>
              <a:rPr lang="en-US" dirty="0" err="1">
                <a:solidFill>
                  <a:srgbClr val="000000"/>
                </a:solidFill>
              </a:rPr>
              <a:t>Reynell</a:t>
            </a:r>
            <a:r>
              <a:rPr lang="en-US" dirty="0">
                <a:solidFill>
                  <a:srgbClr val="000000"/>
                </a:solidFill>
              </a:rPr>
              <a:t> Developmental Language Scales). </a:t>
            </a:r>
          </a:p>
          <a:p>
            <a:pPr algn="l"/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15296" y="7036455"/>
            <a:ext cx="97088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1400" dirty="0">
                <a:solidFill>
                  <a:srgbClr val="000000"/>
                </a:solidFill>
              </a:rPr>
              <a:t>JAMA. 2010 Apr 21;303(15):1498-506. doi: 10.1001/jama.2010.451</a:t>
            </a:r>
            <a:r>
              <a:rPr lang="hr-HR" sz="1400" dirty="0" smtClean="0">
                <a:solidFill>
                  <a:srgbClr val="000000"/>
                </a:solidFill>
              </a:rPr>
              <a:t>.</a:t>
            </a:r>
          </a:p>
          <a:p>
            <a:r>
              <a:rPr lang="en-US" sz="1400" dirty="0" err="1">
                <a:solidFill>
                  <a:srgbClr val="000000"/>
                </a:solidFill>
              </a:rPr>
              <a:t>Niparko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JK, </a:t>
            </a:r>
            <a:r>
              <a:rPr lang="en-US" sz="1400" dirty="0">
                <a:solidFill>
                  <a:srgbClr val="000000"/>
                </a:solidFill>
              </a:rPr>
              <a:t>Tobey EA, </a:t>
            </a:r>
            <a:r>
              <a:rPr lang="en-US" sz="1400" dirty="0" err="1">
                <a:solidFill>
                  <a:srgbClr val="000000"/>
                </a:solidFill>
              </a:rPr>
              <a:t>Thal</a:t>
            </a:r>
            <a:r>
              <a:rPr lang="en-US" sz="1400" dirty="0">
                <a:solidFill>
                  <a:srgbClr val="000000"/>
                </a:solidFill>
              </a:rPr>
              <a:t> DJ, Eisenberg LS, Wang NY, </a:t>
            </a:r>
            <a:r>
              <a:rPr lang="en-US" sz="1400" dirty="0" err="1">
                <a:solidFill>
                  <a:srgbClr val="000000"/>
                </a:solidFill>
              </a:rPr>
              <a:t>Quittner</a:t>
            </a:r>
            <a:r>
              <a:rPr lang="en-US" sz="1400" dirty="0">
                <a:solidFill>
                  <a:srgbClr val="000000"/>
                </a:solidFill>
              </a:rPr>
              <a:t> AL, Fink NE; </a:t>
            </a:r>
            <a:r>
              <a:rPr lang="en-US" sz="1400" dirty="0" err="1">
                <a:solidFill>
                  <a:srgbClr val="000000"/>
                </a:solidFill>
              </a:rPr>
              <a:t>CDaCI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Team.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1800" y="5724053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28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776" y="179437"/>
            <a:ext cx="9577063" cy="1684235"/>
          </a:xfrm>
        </p:spPr>
        <p:txBody>
          <a:bodyPr>
            <a:noAutofit/>
          </a:bodyPr>
          <a:lstStyle/>
          <a:p>
            <a:pPr algn="ctr"/>
            <a:r>
              <a:rPr lang="en-US" altLang="he-IL" sz="3600" b="1" dirty="0">
                <a:latin typeface="Helvetica" panose="020B0604020202020204" pitchFamily="34" charset="0"/>
              </a:rPr>
              <a:t>Spoken Language Development in Children Following Cochlear Implantation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907629"/>
            <a:ext cx="8694539" cy="4796544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Research Question: Effects of age at time of cochlear implantation on improvement in deaf children. </a:t>
            </a:r>
          </a:p>
          <a:p>
            <a:pPr lvl="1" algn="l"/>
            <a:r>
              <a:rPr lang="en-US" dirty="0" smtClean="0"/>
              <a:t>“The younger the better” ?</a:t>
            </a:r>
          </a:p>
          <a:p>
            <a:pPr lvl="1" algn="l"/>
            <a:r>
              <a:rPr lang="en-US" dirty="0" smtClean="0"/>
              <a:t>+ Effects of other co-variables. (Deaf parents, home, prior level of hearing, </a:t>
            </a:r>
            <a:r>
              <a:rPr lang="en-US" dirty="0" err="1" smtClean="0"/>
              <a:t>etc</a:t>
            </a:r>
            <a:r>
              <a:rPr lang="en-US" dirty="0" smtClean="0"/>
              <a:t>’ ).</a:t>
            </a:r>
          </a:p>
          <a:p>
            <a:pPr algn="l"/>
            <a:endParaRPr lang="he-IL" dirty="0" smtClean="0"/>
          </a:p>
          <a:p>
            <a:pPr algn="l"/>
            <a:r>
              <a:rPr lang="en-US" dirty="0" smtClean="0"/>
              <a:t>Expression &amp; Comprehension scores:</a:t>
            </a:r>
          </a:p>
          <a:p>
            <a:pPr lvl="1" algn="l"/>
            <a:r>
              <a:rPr lang="en-US" dirty="0" err="1" smtClean="0"/>
              <a:t>Vs</a:t>
            </a:r>
            <a:r>
              <a:rPr lang="en-US" dirty="0" smtClean="0"/>
              <a:t> other age groups.</a:t>
            </a:r>
          </a:p>
          <a:p>
            <a:pPr lvl="1" algn="l"/>
            <a:r>
              <a:rPr lang="en-US" dirty="0" err="1" smtClean="0"/>
              <a:t>Vs</a:t>
            </a:r>
            <a:r>
              <a:rPr lang="en-US" dirty="0" smtClean="0"/>
              <a:t> Comparable hearing peers.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96" y="7036455"/>
            <a:ext cx="97088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1400" dirty="0">
                <a:solidFill>
                  <a:srgbClr val="000000"/>
                </a:solidFill>
              </a:rPr>
              <a:t>JAMA. 2010 Apr 21;303(15):1498-506. doi: 10.1001/jama.2010.451</a:t>
            </a:r>
            <a:r>
              <a:rPr lang="hr-HR" sz="1400" dirty="0" smtClean="0">
                <a:solidFill>
                  <a:srgbClr val="000000"/>
                </a:solidFill>
              </a:rPr>
              <a:t>.</a:t>
            </a:r>
          </a:p>
          <a:p>
            <a:r>
              <a:rPr lang="en-US" sz="1400" dirty="0" err="1">
                <a:solidFill>
                  <a:srgbClr val="000000"/>
                </a:solidFill>
              </a:rPr>
              <a:t>Niparko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JK, </a:t>
            </a:r>
            <a:r>
              <a:rPr lang="en-US" sz="1400" dirty="0">
                <a:solidFill>
                  <a:srgbClr val="000000"/>
                </a:solidFill>
              </a:rPr>
              <a:t>Tobey EA, </a:t>
            </a:r>
            <a:r>
              <a:rPr lang="en-US" sz="1400" dirty="0" err="1">
                <a:solidFill>
                  <a:srgbClr val="000000"/>
                </a:solidFill>
              </a:rPr>
              <a:t>Thal</a:t>
            </a:r>
            <a:r>
              <a:rPr lang="en-US" sz="1400" dirty="0">
                <a:solidFill>
                  <a:srgbClr val="000000"/>
                </a:solidFill>
              </a:rPr>
              <a:t> DJ, Eisenberg LS, Wang NY, </a:t>
            </a:r>
            <a:r>
              <a:rPr lang="en-US" sz="1400" dirty="0" err="1">
                <a:solidFill>
                  <a:srgbClr val="000000"/>
                </a:solidFill>
              </a:rPr>
              <a:t>Quittner</a:t>
            </a:r>
            <a:r>
              <a:rPr lang="en-US" sz="1400" dirty="0">
                <a:solidFill>
                  <a:srgbClr val="000000"/>
                </a:solidFill>
              </a:rPr>
              <a:t> AL, Fink NE; </a:t>
            </a:r>
            <a:r>
              <a:rPr lang="en-US" sz="1400" dirty="0" err="1">
                <a:solidFill>
                  <a:srgbClr val="000000"/>
                </a:solidFill>
              </a:rPr>
              <a:t>CDaCI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Team.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1800" y="5724053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4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776" y="179437"/>
            <a:ext cx="9577063" cy="1684235"/>
          </a:xfrm>
        </p:spPr>
        <p:txBody>
          <a:bodyPr>
            <a:noAutofit/>
          </a:bodyPr>
          <a:lstStyle/>
          <a:p>
            <a:pPr algn="ctr"/>
            <a:r>
              <a:rPr lang="en-US" altLang="he-IL" sz="3600" b="1" dirty="0">
                <a:latin typeface="Helvetica" panose="020B0604020202020204" pitchFamily="34" charset="0"/>
              </a:rPr>
              <a:t>Spoken Language Development in Children Following Cochlear Implantation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907629"/>
            <a:ext cx="8694539" cy="4796544"/>
          </a:xfrm>
        </p:spPr>
        <p:txBody>
          <a:bodyPr/>
          <a:lstStyle/>
          <a:p>
            <a:pPr algn="l"/>
            <a:r>
              <a:rPr lang="en-US" b="1" dirty="0" smtClean="0"/>
              <a:t>Groups</a:t>
            </a:r>
            <a:r>
              <a:rPr lang="en-US" dirty="0" smtClean="0"/>
              <a:t>:</a:t>
            </a:r>
          </a:p>
        </p:txBody>
      </p:sp>
      <p:pic>
        <p:nvPicPr>
          <p:cNvPr id="4" name="Picture 13" descr="Cov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1" t="762" r="18411" b="78970"/>
          <a:stretch/>
        </p:blipFill>
        <p:spPr bwMode="auto">
          <a:xfrm>
            <a:off x="2302633" y="1907629"/>
            <a:ext cx="6362827" cy="126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57" r="-1" b="9527"/>
          <a:stretch/>
        </p:blipFill>
        <p:spPr>
          <a:xfrm>
            <a:off x="935856" y="3407574"/>
            <a:ext cx="5472608" cy="415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9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Co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23" y="539477"/>
            <a:ext cx="9716325" cy="613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6521" y="6967411"/>
            <a:ext cx="93875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he-IL" sz="1400" dirty="0">
                <a:solidFill>
                  <a:schemeClr val="tx1"/>
                </a:solidFill>
                <a:latin typeface="Helvetica" panose="020B0604020202020204" pitchFamily="34" charset="0"/>
              </a:rPr>
              <a:t>From: </a:t>
            </a:r>
            <a:r>
              <a:rPr lang="en-US" altLang="he-IL" sz="1400" b="1" dirty="0">
                <a:solidFill>
                  <a:schemeClr val="tx1"/>
                </a:solidFill>
                <a:latin typeface="Helvetica" panose="020B0604020202020204" pitchFamily="34" charset="0"/>
              </a:rPr>
              <a:t>Spoken Language Development in Children Following Cochlear </a:t>
            </a:r>
            <a:r>
              <a:rPr lang="en-US" altLang="he-IL" sz="1400" b="1" dirty="0" smtClean="0">
                <a:solidFill>
                  <a:schemeClr val="tx1"/>
                </a:solidFill>
                <a:latin typeface="Helvetica" panose="020B0604020202020204" pitchFamily="34" charset="0"/>
              </a:rPr>
              <a:t>Implantation</a:t>
            </a:r>
          </a:p>
          <a:p>
            <a:pPr eaLnBrk="1" hangingPunct="1"/>
            <a:r>
              <a:rPr lang="en-US" altLang="he-IL" sz="1400" dirty="0">
                <a:solidFill>
                  <a:schemeClr val="tx1"/>
                </a:solidFill>
                <a:latin typeface="Helvetica" panose="020B0604020202020204" pitchFamily="34" charset="0"/>
              </a:rPr>
              <a:t>JAMA. 2010;303(15):1498-1506. </a:t>
            </a:r>
            <a:endParaRPr lang="en-US" altLang="he-IL" sz="1400" b="1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37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Co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5" y="0"/>
            <a:ext cx="5287965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44121" y="6516141"/>
            <a:ext cx="45365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he-IL" sz="1600" dirty="0">
                <a:solidFill>
                  <a:schemeClr val="tx1"/>
                </a:solidFill>
                <a:latin typeface="Helvetica" panose="020B0604020202020204" pitchFamily="34" charset="0"/>
              </a:rPr>
              <a:t>From: </a:t>
            </a:r>
            <a:r>
              <a:rPr lang="en-US" altLang="he-IL" sz="1600" b="1" dirty="0">
                <a:solidFill>
                  <a:schemeClr val="tx1"/>
                </a:solidFill>
                <a:latin typeface="Helvetica" panose="020B0604020202020204" pitchFamily="34" charset="0"/>
              </a:rPr>
              <a:t>Spoken Language Development in Children Following Cochlear </a:t>
            </a:r>
            <a:r>
              <a:rPr lang="en-US" altLang="he-IL" sz="1600" b="1" dirty="0" smtClean="0">
                <a:solidFill>
                  <a:schemeClr val="tx1"/>
                </a:solidFill>
                <a:latin typeface="Helvetica" panose="020B0604020202020204" pitchFamily="34" charset="0"/>
              </a:rPr>
              <a:t>Implantation</a:t>
            </a:r>
          </a:p>
          <a:p>
            <a:pPr eaLnBrk="1" hangingPunct="1"/>
            <a:r>
              <a:rPr lang="en-US" altLang="he-IL" sz="1600" dirty="0">
                <a:solidFill>
                  <a:schemeClr val="tx1"/>
                </a:solidFill>
                <a:latin typeface="Helvetica" panose="020B0604020202020204" pitchFamily="34" charset="0"/>
              </a:rPr>
              <a:t>JAMA. 2010;303(15):1498-1506. </a:t>
            </a:r>
            <a:endParaRPr lang="en-US" altLang="he-IL" sz="1600" b="1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5760392" y="2242823"/>
            <a:ext cx="86409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ight Arrow 6"/>
          <p:cNvSpPr/>
          <p:nvPr/>
        </p:nvSpPr>
        <p:spPr>
          <a:xfrm rot="10800000">
            <a:off x="5795352" y="3712299"/>
            <a:ext cx="86409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ight Arrow 7"/>
          <p:cNvSpPr/>
          <p:nvPr/>
        </p:nvSpPr>
        <p:spPr>
          <a:xfrm rot="9470791">
            <a:off x="5737980" y="4252925"/>
            <a:ext cx="86409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ight Arrow 9"/>
          <p:cNvSpPr/>
          <p:nvPr/>
        </p:nvSpPr>
        <p:spPr>
          <a:xfrm rot="9796992">
            <a:off x="5795352" y="5713312"/>
            <a:ext cx="86409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840512" y="2123654"/>
            <a:ext cx="3016395" cy="4082242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</a:rPr>
              <a:t>Time spent Deaf. (Age)</a:t>
            </a:r>
          </a:p>
          <a:p>
            <a:pPr algn="l" rtl="0"/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</a:rPr>
              <a:t>Prior level of hearing.</a:t>
            </a:r>
          </a:p>
          <a:p>
            <a:pPr algn="l" rtl="0"/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</a:rPr>
              <a:t>Parents.</a:t>
            </a:r>
          </a:p>
          <a:p>
            <a:pPr marL="0" indent="0" algn="l" rtl="0">
              <a:buNone/>
            </a:pPr>
            <a:endParaRPr lang="en-US" sz="30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 algn="ctr" rtl="0">
              <a:buNone/>
            </a:pPr>
            <a:r>
              <a:rPr lang="en-US" sz="3500" dirty="0" smtClean="0">
                <a:solidFill>
                  <a:srgbClr val="FF0000"/>
                </a:solidFill>
              </a:rPr>
              <a:t>Clear Improvement!</a:t>
            </a:r>
            <a:endParaRPr lang="en-US" sz="3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61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 smtClean="0"/>
              <a:t>Severe-Profoundly deaf children should get a unilateral cochlear implant as young as possible (~12 months) *</a:t>
            </a:r>
          </a:p>
          <a:p>
            <a:pPr algn="l"/>
            <a:r>
              <a:rPr lang="en-US" dirty="0" smtClean="0"/>
              <a:t>Less time deaf = better and faster outcomes.</a:t>
            </a:r>
          </a:p>
          <a:p>
            <a:pPr algn="l"/>
            <a:r>
              <a:rPr lang="en-US" dirty="0" smtClean="0"/>
              <a:t>Cochlear implants improve expression and comprehension (for children and post-</a:t>
            </a:r>
            <a:r>
              <a:rPr lang="en-US" dirty="0" err="1" smtClean="0"/>
              <a:t>lingually</a:t>
            </a:r>
            <a:r>
              <a:rPr lang="en-US" dirty="0" smtClean="0"/>
              <a:t> deaf adults).</a:t>
            </a:r>
          </a:p>
          <a:p>
            <a:pPr algn="l"/>
            <a:r>
              <a:rPr lang="en-US" dirty="0" smtClean="0"/>
              <a:t>Lots of room for improvement! </a:t>
            </a:r>
          </a:p>
          <a:p>
            <a:pPr lvl="1" algn="l"/>
            <a:r>
              <a:rPr lang="en-US" dirty="0" smtClean="0"/>
              <a:t>Technology, resolution, biological cures (regeneration). </a:t>
            </a:r>
          </a:p>
          <a:p>
            <a:pPr lvl="1" algn="l"/>
            <a:r>
              <a:rPr lang="en-US" dirty="0" smtClean="0"/>
              <a:t>Reopening of critical/sensitive periods.. (Valproate!)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760" y="7036455"/>
            <a:ext cx="9865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b="1" dirty="0">
                <a:solidFill>
                  <a:srgbClr val="000000"/>
                </a:solidFill>
              </a:rPr>
              <a:t>* 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r>
              <a:rPr lang="en-US" sz="1400" dirty="0">
                <a:solidFill>
                  <a:srgbClr val="000000"/>
                </a:solidFill>
              </a:rPr>
              <a:t>“Cochlear Implants for Children with Severe-to-Profound Hearing Loss</a:t>
            </a:r>
            <a:r>
              <a:rPr lang="en-US" sz="1400" dirty="0" smtClean="0">
                <a:solidFill>
                  <a:srgbClr val="000000"/>
                </a:solidFill>
              </a:rPr>
              <a:t>”. Blake </a:t>
            </a:r>
            <a:r>
              <a:rPr lang="en-US" sz="1400" dirty="0">
                <a:solidFill>
                  <a:srgbClr val="000000"/>
                </a:solidFill>
              </a:rPr>
              <a:t>C. </a:t>
            </a:r>
            <a:r>
              <a:rPr lang="en-US" sz="1400" dirty="0" err="1">
                <a:solidFill>
                  <a:srgbClr val="000000"/>
                </a:solidFill>
              </a:rPr>
              <a:t>Papsin</a:t>
            </a:r>
            <a:r>
              <a:rPr lang="en-US" sz="1400" dirty="0">
                <a:solidFill>
                  <a:srgbClr val="000000"/>
                </a:solidFill>
              </a:rPr>
              <a:t>, and Karen A. Gordon. N </a:t>
            </a:r>
            <a:r>
              <a:rPr lang="en-US" sz="1400" dirty="0" err="1">
                <a:solidFill>
                  <a:srgbClr val="000000"/>
                </a:solidFill>
              </a:rPr>
              <a:t>Engl</a:t>
            </a:r>
            <a:r>
              <a:rPr lang="en-US" sz="1400" dirty="0">
                <a:solidFill>
                  <a:srgbClr val="000000"/>
                </a:solidFill>
              </a:rPr>
              <a:t> J Med 2007;  DOI: 10.1056 </a:t>
            </a:r>
          </a:p>
        </p:txBody>
      </p:sp>
    </p:spTree>
    <p:extLst>
      <p:ext uri="{BB962C8B-B14F-4D97-AF65-F5344CB8AC3E}">
        <p14:creationId xmlns:p14="http://schemas.microsoft.com/office/powerpoint/2010/main" val="144945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 idx="4294967295"/>
          </p:nvPr>
        </p:nvSpPr>
        <p:spPr>
          <a:xfrm>
            <a:off x="1009650" y="74613"/>
            <a:ext cx="9070975" cy="10414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How Do We Normally Hear?</a:t>
            </a:r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15" y="2771880"/>
            <a:ext cx="3328357" cy="2498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3"/>
          <p:cNvSpPr txBox="1">
            <a:spLocks noChangeArrowheads="1"/>
          </p:cNvSpPr>
          <p:nvPr/>
        </p:nvSpPr>
        <p:spPr bwMode="auto">
          <a:xfrm>
            <a:off x="336514" y="2351898"/>
            <a:ext cx="28552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Sound enters ear…</a:t>
            </a:r>
          </a:p>
        </p:txBody>
      </p:sp>
      <p:pic>
        <p:nvPicPr>
          <p:cNvPr id="92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301" y="1847920"/>
            <a:ext cx="3527848" cy="265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3864363" y="3023869"/>
            <a:ext cx="1175949" cy="75596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3" name="TextBox 7"/>
          <p:cNvSpPr txBox="1">
            <a:spLocks noChangeArrowheads="1"/>
          </p:cNvSpPr>
          <p:nvPr/>
        </p:nvSpPr>
        <p:spPr bwMode="auto">
          <a:xfrm>
            <a:off x="5376298" y="2099910"/>
            <a:ext cx="9239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Ear drum</a:t>
            </a:r>
          </a:p>
        </p:txBody>
      </p:sp>
      <p:cxnSp>
        <p:nvCxnSpPr>
          <p:cNvPr id="10" name="Straight Arrow Connector 9"/>
          <p:cNvCxnSpPr>
            <a:stCxn id="9223" idx="2"/>
          </p:cNvCxnSpPr>
          <p:nvPr/>
        </p:nvCxnSpPr>
        <p:spPr>
          <a:xfrm>
            <a:off x="5838278" y="2746241"/>
            <a:ext cx="125994" cy="2776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5" name="TextBox 10"/>
          <p:cNvSpPr txBox="1">
            <a:spLocks noChangeArrowheads="1"/>
          </p:cNvSpPr>
          <p:nvPr/>
        </p:nvSpPr>
        <p:spPr bwMode="auto">
          <a:xfrm>
            <a:off x="4016669" y="1391746"/>
            <a:ext cx="53896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 smtClean="0"/>
              <a:t>The </a:t>
            </a:r>
            <a:r>
              <a:rPr lang="en-US" altLang="en-US" sz="2400" dirty="0"/>
              <a:t>eardrum and middle ear </a:t>
            </a:r>
            <a:r>
              <a:rPr lang="en-US" altLang="en-US" sz="2400" dirty="0" smtClean="0"/>
              <a:t>vibrate…</a:t>
            </a:r>
            <a:endParaRPr lang="en-US" alt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6804237" y="4871791"/>
            <a:ext cx="503978" cy="35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7" t="37607" r="13651" b="7692"/>
          <a:stretch>
            <a:fillRect/>
          </a:stretch>
        </p:blipFill>
        <p:spPr bwMode="auto">
          <a:xfrm>
            <a:off x="4494336" y="5453719"/>
            <a:ext cx="3023870" cy="20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5924113" y="5879746"/>
            <a:ext cx="419982" cy="167993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9" name="TextBox 17"/>
          <p:cNvSpPr txBox="1">
            <a:spLocks noChangeArrowheads="1"/>
          </p:cNvSpPr>
          <p:nvPr/>
        </p:nvSpPr>
        <p:spPr bwMode="auto">
          <a:xfrm>
            <a:off x="252518" y="6300046"/>
            <a:ext cx="38638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 smtClean="0"/>
              <a:t>Creating pressure within </a:t>
            </a:r>
            <a:r>
              <a:rPr lang="en-US" altLang="en-US" sz="2400" dirty="0"/>
              <a:t>the </a:t>
            </a:r>
            <a:r>
              <a:rPr lang="en-US" altLang="en-US" sz="2400" b="1" dirty="0"/>
              <a:t>cochlea</a:t>
            </a:r>
            <a:r>
              <a:rPr lang="en-US" altLang="en-US" sz="2400" dirty="0"/>
              <a:t>…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7392211" y="5879746"/>
            <a:ext cx="334146" cy="3359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1" name="TextBox 22"/>
          <p:cNvSpPr txBox="1">
            <a:spLocks noChangeArrowheads="1"/>
          </p:cNvSpPr>
          <p:nvPr/>
        </p:nvSpPr>
        <p:spPr bwMode="auto">
          <a:xfrm>
            <a:off x="7726357" y="5237899"/>
            <a:ext cx="1679929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200" dirty="0"/>
              <a:t>Transduced to </a:t>
            </a:r>
            <a:r>
              <a:rPr lang="en-US" altLang="en-US" sz="2200" dirty="0" smtClean="0"/>
              <a:t>neural impulses, then brain via auditory nerve.</a:t>
            </a:r>
            <a:endParaRPr lang="en-US" altLang="en-US" sz="2200" dirty="0"/>
          </a:p>
        </p:txBody>
      </p:sp>
      <p:pic>
        <p:nvPicPr>
          <p:cNvPr id="923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3" b="85088"/>
          <a:stretch>
            <a:fillRect/>
          </a:stretch>
        </p:blipFill>
        <p:spPr bwMode="auto">
          <a:xfrm>
            <a:off x="336514" y="5290646"/>
            <a:ext cx="1523089" cy="641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Elbow Connector 2"/>
          <p:cNvCxnSpPr/>
          <p:nvPr/>
        </p:nvCxnSpPr>
        <p:spPr>
          <a:xfrm rot="5400000">
            <a:off x="3536253" y="4627676"/>
            <a:ext cx="1800671" cy="15434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>
            <a:off x="3887751" y="6461676"/>
            <a:ext cx="502671" cy="507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3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8573" y="20063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2376" y="76190"/>
            <a:ext cx="12673408" cy="824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1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295857" y="134744"/>
            <a:ext cx="9575588" cy="70521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The Cochlea: Sound to Neural Impulses</a:t>
            </a:r>
          </a:p>
        </p:txBody>
      </p:sp>
      <p:sp>
        <p:nvSpPr>
          <p:cNvPr id="10243" name="Rectangle 24"/>
          <p:cNvSpPr>
            <a:spLocks noChangeArrowheads="1"/>
          </p:cNvSpPr>
          <p:nvPr/>
        </p:nvSpPr>
        <p:spPr bwMode="auto">
          <a:xfrm>
            <a:off x="428481" y="5375769"/>
            <a:ext cx="3242619" cy="27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13" dirty="0"/>
              <a:t>http://www.iurc.montp.inserm.fr/cric/audition/</a:t>
            </a:r>
          </a:p>
        </p:txBody>
      </p:sp>
      <p:pic>
        <p:nvPicPr>
          <p:cNvPr id="14340" name="Picture 26" descr="schco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14" y="1643181"/>
            <a:ext cx="3930862" cy="3716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Box 4"/>
          <p:cNvSpPr txBox="1">
            <a:spLocks noChangeArrowheads="1"/>
          </p:cNvSpPr>
          <p:nvPr/>
        </p:nvSpPr>
        <p:spPr bwMode="auto">
          <a:xfrm>
            <a:off x="931785" y="1304703"/>
            <a:ext cx="27655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 smtClean="0"/>
              <a:t>Cochlea Cross-section</a:t>
            </a:r>
            <a:endParaRPr lang="en-US" altLang="en-US" sz="2000" dirty="0"/>
          </a:p>
        </p:txBody>
      </p:sp>
      <p:pic>
        <p:nvPicPr>
          <p:cNvPr id="143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2" y="1082301"/>
            <a:ext cx="4680520" cy="363546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444380" y="4283815"/>
            <a:ext cx="587975" cy="419982"/>
          </a:xfrm>
          <a:prstGeom prst="rect">
            <a:avLst/>
          </a:prstGeom>
          <a:solidFill>
            <a:srgbClr val="FF0000">
              <a:alpha val="6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032355" y="3023869"/>
            <a:ext cx="1511935" cy="125994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6" name="Picture 4" descr="8EA7E1E3"/>
          <p:cNvPicPr>
            <a:picLocks noChangeAspect="1" noChangeArrowheads="1"/>
          </p:cNvPicPr>
          <p:nvPr/>
        </p:nvPicPr>
        <p:blipFill>
          <a:blip r:embed="rId4">
            <a:lum bright="-2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2" t="2362" r="12804" b="74455"/>
          <a:stretch>
            <a:fillRect/>
          </a:stretch>
        </p:blipFill>
        <p:spPr bwMode="auto">
          <a:xfrm>
            <a:off x="5328344" y="5197090"/>
            <a:ext cx="4517262" cy="2110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6984528" y="2195661"/>
            <a:ext cx="576064" cy="828208"/>
          </a:xfrm>
          <a:prstGeom prst="ellipse">
            <a:avLst/>
          </a:prstGeom>
          <a:solidFill>
            <a:srgbClr val="FF0000">
              <a:alpha val="30980"/>
            </a:srgbClr>
          </a:solidFill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defTabSz="1905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905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905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905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905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90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90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90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90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4" name="Straight Arrow Connector 13"/>
          <p:cNvCxnSpPr>
            <a:stCxn id="13" idx="4"/>
          </p:cNvCxnSpPr>
          <p:nvPr/>
        </p:nvCxnSpPr>
        <p:spPr>
          <a:xfrm flipH="1">
            <a:off x="5707680" y="3023869"/>
            <a:ext cx="1564880" cy="247217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://www.bms.ed.ac.uk/research/others/smaciver/hearin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98" y="5670799"/>
            <a:ext cx="2897877" cy="186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516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bekes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392" y="1511935"/>
            <a:ext cx="4129822" cy="570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itle 1"/>
          <p:cNvSpPr>
            <a:spLocks noGrp="1"/>
          </p:cNvSpPr>
          <p:nvPr>
            <p:ph type="title"/>
          </p:nvPr>
        </p:nvSpPr>
        <p:spPr>
          <a:xfrm>
            <a:off x="509603" y="148208"/>
            <a:ext cx="9071610" cy="104120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Tones and the Cochlea: </a:t>
            </a:r>
            <a:r>
              <a:rPr lang="en-US" altLang="en-US" dirty="0" err="1" smtClean="0"/>
              <a:t>Tonotopic</a:t>
            </a:r>
            <a:r>
              <a:rPr lang="en-US" altLang="en-US" dirty="0"/>
              <a:t>!</a:t>
            </a:r>
            <a:endParaRPr lang="en-US" altLang="en-US" dirty="0" smtClean="0"/>
          </a:p>
        </p:txBody>
      </p:sp>
      <p:grpSp>
        <p:nvGrpSpPr>
          <p:cNvPr id="13316" name="Group 5"/>
          <p:cNvGrpSpPr>
            <a:grpSpLocks/>
          </p:cNvGrpSpPr>
          <p:nvPr/>
        </p:nvGrpSpPr>
        <p:grpSpPr bwMode="auto">
          <a:xfrm>
            <a:off x="759070" y="5208829"/>
            <a:ext cx="2183906" cy="419982"/>
            <a:chOff x="914400" y="2438400"/>
            <a:chExt cx="6858000" cy="685800"/>
          </a:xfrm>
        </p:grpSpPr>
        <p:grpSp>
          <p:nvGrpSpPr>
            <p:cNvPr id="13331" name="Group 121"/>
            <p:cNvGrpSpPr>
              <a:grpSpLocks/>
            </p:cNvGrpSpPr>
            <p:nvPr/>
          </p:nvGrpSpPr>
          <p:grpSpPr bwMode="auto">
            <a:xfrm>
              <a:off x="914400" y="2438400"/>
              <a:ext cx="3429002" cy="685800"/>
              <a:chOff x="914400" y="2438400"/>
              <a:chExt cx="6400798" cy="685800"/>
            </a:xfrm>
          </p:grpSpPr>
          <p:grpSp>
            <p:nvGrpSpPr>
              <p:cNvPr id="13351" name="Group 111"/>
              <p:cNvGrpSpPr>
                <a:grpSpLocks/>
              </p:cNvGrpSpPr>
              <p:nvPr/>
            </p:nvGrpSpPr>
            <p:grpSpPr bwMode="auto">
              <a:xfrm>
                <a:off x="914400" y="2438400"/>
                <a:ext cx="3200398" cy="685800"/>
                <a:chOff x="609600" y="2438400"/>
                <a:chExt cx="6629400" cy="685800"/>
              </a:xfrm>
            </p:grpSpPr>
            <p:cxnSp>
              <p:nvCxnSpPr>
                <p:cNvPr id="37" name="Curved Connector 36"/>
                <p:cNvCxnSpPr/>
                <p:nvPr/>
              </p:nvCxnSpPr>
              <p:spPr>
                <a:xfrm flipV="1">
                  <a:off x="609600" y="2438400"/>
                  <a:ext cx="828682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urved Connector 37"/>
                <p:cNvCxnSpPr/>
                <p:nvPr/>
              </p:nvCxnSpPr>
              <p:spPr>
                <a:xfrm flipH="1" flipV="1">
                  <a:off x="1438282" y="2438400"/>
                  <a:ext cx="849923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urved Connector 38"/>
                <p:cNvCxnSpPr/>
                <p:nvPr/>
              </p:nvCxnSpPr>
              <p:spPr>
                <a:xfrm flipV="1">
                  <a:off x="2203212" y="2438400"/>
                  <a:ext cx="849923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urved Connector 39"/>
                <p:cNvCxnSpPr/>
                <p:nvPr/>
              </p:nvCxnSpPr>
              <p:spPr>
                <a:xfrm flipH="1" flipV="1">
                  <a:off x="3053136" y="2438400"/>
                  <a:ext cx="828668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urved Connector 40"/>
                <p:cNvCxnSpPr/>
                <p:nvPr/>
              </p:nvCxnSpPr>
              <p:spPr>
                <a:xfrm flipV="1">
                  <a:off x="3881804" y="2438400"/>
                  <a:ext cx="849923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urved Connector 41"/>
                <p:cNvCxnSpPr/>
                <p:nvPr/>
              </p:nvCxnSpPr>
              <p:spPr>
                <a:xfrm flipH="1" flipV="1">
                  <a:off x="4731727" y="2438400"/>
                  <a:ext cx="828682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urved Connector 42"/>
                <p:cNvCxnSpPr/>
                <p:nvPr/>
              </p:nvCxnSpPr>
              <p:spPr>
                <a:xfrm flipV="1">
                  <a:off x="5560409" y="2438400"/>
                  <a:ext cx="849923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urved Connector 43"/>
                <p:cNvCxnSpPr/>
                <p:nvPr/>
              </p:nvCxnSpPr>
              <p:spPr>
                <a:xfrm flipH="1" flipV="1">
                  <a:off x="6410332" y="2438400"/>
                  <a:ext cx="828668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52" name="Group 112"/>
              <p:cNvGrpSpPr>
                <a:grpSpLocks/>
              </p:cNvGrpSpPr>
              <p:nvPr/>
            </p:nvGrpSpPr>
            <p:grpSpPr bwMode="auto">
              <a:xfrm>
                <a:off x="4114800" y="2438400"/>
                <a:ext cx="3200398" cy="685800"/>
                <a:chOff x="609600" y="2438400"/>
                <a:chExt cx="6629400" cy="685800"/>
              </a:xfrm>
            </p:grpSpPr>
            <p:cxnSp>
              <p:nvCxnSpPr>
                <p:cNvPr id="29" name="Curved Connector 28"/>
                <p:cNvCxnSpPr/>
                <p:nvPr/>
              </p:nvCxnSpPr>
              <p:spPr>
                <a:xfrm flipV="1">
                  <a:off x="609587" y="2438400"/>
                  <a:ext cx="828682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urved Connector 29"/>
                <p:cNvCxnSpPr/>
                <p:nvPr/>
              </p:nvCxnSpPr>
              <p:spPr>
                <a:xfrm flipH="1" flipV="1">
                  <a:off x="1438268" y="2438400"/>
                  <a:ext cx="849923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urved Connector 30"/>
                <p:cNvCxnSpPr/>
                <p:nvPr/>
              </p:nvCxnSpPr>
              <p:spPr>
                <a:xfrm flipV="1">
                  <a:off x="2203199" y="2438400"/>
                  <a:ext cx="849923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urved Connector 31"/>
                <p:cNvCxnSpPr/>
                <p:nvPr/>
              </p:nvCxnSpPr>
              <p:spPr>
                <a:xfrm flipH="1" flipV="1">
                  <a:off x="3053122" y="2438400"/>
                  <a:ext cx="828668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urved Connector 32"/>
                <p:cNvCxnSpPr/>
                <p:nvPr/>
              </p:nvCxnSpPr>
              <p:spPr>
                <a:xfrm flipV="1">
                  <a:off x="3881790" y="2438400"/>
                  <a:ext cx="849923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urved Connector 33"/>
                <p:cNvCxnSpPr/>
                <p:nvPr/>
              </p:nvCxnSpPr>
              <p:spPr>
                <a:xfrm flipH="1" flipV="1">
                  <a:off x="4731714" y="2438400"/>
                  <a:ext cx="828682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urved Connector 34"/>
                <p:cNvCxnSpPr/>
                <p:nvPr/>
              </p:nvCxnSpPr>
              <p:spPr>
                <a:xfrm flipV="1">
                  <a:off x="5560395" y="2438400"/>
                  <a:ext cx="849923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urved Connector 35"/>
                <p:cNvCxnSpPr/>
                <p:nvPr/>
              </p:nvCxnSpPr>
              <p:spPr>
                <a:xfrm flipH="1" flipV="1">
                  <a:off x="6410318" y="2438400"/>
                  <a:ext cx="828668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332" name="Group 122"/>
            <p:cNvGrpSpPr>
              <a:grpSpLocks/>
            </p:cNvGrpSpPr>
            <p:nvPr/>
          </p:nvGrpSpPr>
          <p:grpSpPr bwMode="auto">
            <a:xfrm>
              <a:off x="4343400" y="2438400"/>
              <a:ext cx="3429002" cy="685800"/>
              <a:chOff x="914400" y="2438400"/>
              <a:chExt cx="6400798" cy="685800"/>
            </a:xfrm>
          </p:grpSpPr>
          <p:grpSp>
            <p:nvGrpSpPr>
              <p:cNvPr id="13333" name="Group 123"/>
              <p:cNvGrpSpPr>
                <a:grpSpLocks/>
              </p:cNvGrpSpPr>
              <p:nvPr/>
            </p:nvGrpSpPr>
            <p:grpSpPr bwMode="auto">
              <a:xfrm>
                <a:off x="914400" y="2438400"/>
                <a:ext cx="3200398" cy="685800"/>
                <a:chOff x="609600" y="2438400"/>
                <a:chExt cx="6629400" cy="685800"/>
              </a:xfrm>
            </p:grpSpPr>
            <p:cxnSp>
              <p:nvCxnSpPr>
                <p:cNvPr id="19" name="Curved Connector 18"/>
                <p:cNvCxnSpPr/>
                <p:nvPr/>
              </p:nvCxnSpPr>
              <p:spPr>
                <a:xfrm flipV="1">
                  <a:off x="609600" y="2438400"/>
                  <a:ext cx="828682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urved Connector 19"/>
                <p:cNvCxnSpPr/>
                <p:nvPr/>
              </p:nvCxnSpPr>
              <p:spPr>
                <a:xfrm flipH="1" flipV="1">
                  <a:off x="1438282" y="2438400"/>
                  <a:ext cx="849923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urved Connector 20"/>
                <p:cNvCxnSpPr/>
                <p:nvPr/>
              </p:nvCxnSpPr>
              <p:spPr>
                <a:xfrm flipV="1">
                  <a:off x="2203212" y="2438400"/>
                  <a:ext cx="849923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urved Connector 21"/>
                <p:cNvCxnSpPr/>
                <p:nvPr/>
              </p:nvCxnSpPr>
              <p:spPr>
                <a:xfrm flipH="1" flipV="1">
                  <a:off x="3053136" y="2438400"/>
                  <a:ext cx="828668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urved Connector 22"/>
                <p:cNvCxnSpPr/>
                <p:nvPr/>
              </p:nvCxnSpPr>
              <p:spPr>
                <a:xfrm flipV="1">
                  <a:off x="3881804" y="2438400"/>
                  <a:ext cx="849923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urved Connector 23"/>
                <p:cNvCxnSpPr/>
                <p:nvPr/>
              </p:nvCxnSpPr>
              <p:spPr>
                <a:xfrm flipH="1" flipV="1">
                  <a:off x="4731727" y="2438400"/>
                  <a:ext cx="828682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urved Connector 24"/>
                <p:cNvCxnSpPr/>
                <p:nvPr/>
              </p:nvCxnSpPr>
              <p:spPr>
                <a:xfrm flipV="1">
                  <a:off x="5560409" y="2438400"/>
                  <a:ext cx="849923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urved Connector 25"/>
                <p:cNvCxnSpPr/>
                <p:nvPr/>
              </p:nvCxnSpPr>
              <p:spPr>
                <a:xfrm flipH="1" flipV="1">
                  <a:off x="6410332" y="2438400"/>
                  <a:ext cx="828668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34" name="Group 124"/>
              <p:cNvGrpSpPr>
                <a:grpSpLocks/>
              </p:cNvGrpSpPr>
              <p:nvPr/>
            </p:nvGrpSpPr>
            <p:grpSpPr bwMode="auto">
              <a:xfrm>
                <a:off x="4114800" y="2438400"/>
                <a:ext cx="3200398" cy="685800"/>
                <a:chOff x="609600" y="2438400"/>
                <a:chExt cx="6629400" cy="685800"/>
              </a:xfrm>
            </p:grpSpPr>
            <p:cxnSp>
              <p:nvCxnSpPr>
                <p:cNvPr id="11" name="Curved Connector 10"/>
                <p:cNvCxnSpPr/>
                <p:nvPr/>
              </p:nvCxnSpPr>
              <p:spPr>
                <a:xfrm flipV="1">
                  <a:off x="609587" y="2438400"/>
                  <a:ext cx="828682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Curved Connector 11"/>
                <p:cNvCxnSpPr/>
                <p:nvPr/>
              </p:nvCxnSpPr>
              <p:spPr>
                <a:xfrm flipH="1" flipV="1">
                  <a:off x="1438268" y="2438400"/>
                  <a:ext cx="849923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urved Connector 12"/>
                <p:cNvCxnSpPr/>
                <p:nvPr/>
              </p:nvCxnSpPr>
              <p:spPr>
                <a:xfrm flipV="1">
                  <a:off x="2203199" y="2438400"/>
                  <a:ext cx="849923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urved Connector 13"/>
                <p:cNvCxnSpPr/>
                <p:nvPr/>
              </p:nvCxnSpPr>
              <p:spPr>
                <a:xfrm flipH="1" flipV="1">
                  <a:off x="3053122" y="2438400"/>
                  <a:ext cx="828668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urved Connector 14"/>
                <p:cNvCxnSpPr/>
                <p:nvPr/>
              </p:nvCxnSpPr>
              <p:spPr>
                <a:xfrm flipV="1">
                  <a:off x="3881790" y="2438400"/>
                  <a:ext cx="849923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urved Connector 15"/>
                <p:cNvCxnSpPr/>
                <p:nvPr/>
              </p:nvCxnSpPr>
              <p:spPr>
                <a:xfrm flipH="1" flipV="1">
                  <a:off x="4731714" y="2438400"/>
                  <a:ext cx="828682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urved Connector 16"/>
                <p:cNvCxnSpPr/>
                <p:nvPr/>
              </p:nvCxnSpPr>
              <p:spPr>
                <a:xfrm flipV="1">
                  <a:off x="5560395" y="2438400"/>
                  <a:ext cx="849923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urved Connector 17"/>
                <p:cNvCxnSpPr/>
                <p:nvPr/>
              </p:nvCxnSpPr>
              <p:spPr>
                <a:xfrm flipH="1" flipV="1">
                  <a:off x="6410318" y="2438400"/>
                  <a:ext cx="828668" cy="685800"/>
                </a:xfrm>
                <a:prstGeom prst="curvedConnector3">
                  <a:avLst>
                    <a:gd name="adj1" fmla="val 50000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317" name="Group 44"/>
          <p:cNvGrpSpPr>
            <a:grpSpLocks/>
          </p:cNvGrpSpPr>
          <p:nvPr/>
        </p:nvGrpSpPr>
        <p:grpSpPr bwMode="auto">
          <a:xfrm>
            <a:off x="554784" y="1679927"/>
            <a:ext cx="2603888" cy="503978"/>
            <a:chOff x="1066800" y="3352800"/>
            <a:chExt cx="6629400" cy="685800"/>
          </a:xfrm>
        </p:grpSpPr>
        <p:cxnSp>
          <p:nvCxnSpPr>
            <p:cNvPr id="46" name="Curved Connector 45"/>
            <p:cNvCxnSpPr/>
            <p:nvPr/>
          </p:nvCxnSpPr>
          <p:spPr>
            <a:xfrm flipV="1">
              <a:off x="1066800" y="3352800"/>
              <a:ext cx="837585" cy="68580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urved Connector 46"/>
            <p:cNvCxnSpPr/>
            <p:nvPr/>
          </p:nvCxnSpPr>
          <p:spPr>
            <a:xfrm flipH="1" flipV="1">
              <a:off x="1904385" y="3352800"/>
              <a:ext cx="837585" cy="68580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/>
            <p:nvPr/>
          </p:nvCxnSpPr>
          <p:spPr>
            <a:xfrm flipV="1">
              <a:off x="2666233" y="3352800"/>
              <a:ext cx="837585" cy="68580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urved Connector 48"/>
            <p:cNvCxnSpPr/>
            <p:nvPr/>
          </p:nvCxnSpPr>
          <p:spPr>
            <a:xfrm flipH="1" flipV="1">
              <a:off x="3503819" y="3352800"/>
              <a:ext cx="837585" cy="68580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urved Connector 49"/>
            <p:cNvCxnSpPr/>
            <p:nvPr/>
          </p:nvCxnSpPr>
          <p:spPr>
            <a:xfrm flipV="1">
              <a:off x="4341404" y="3352800"/>
              <a:ext cx="842039" cy="68580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/>
            <p:nvPr/>
          </p:nvCxnSpPr>
          <p:spPr>
            <a:xfrm flipH="1" flipV="1">
              <a:off x="5183444" y="3352800"/>
              <a:ext cx="837585" cy="68580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urved Connector 51"/>
            <p:cNvCxnSpPr/>
            <p:nvPr/>
          </p:nvCxnSpPr>
          <p:spPr>
            <a:xfrm flipV="1">
              <a:off x="6021029" y="3352800"/>
              <a:ext cx="837585" cy="68580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urved Connector 52"/>
            <p:cNvCxnSpPr/>
            <p:nvPr/>
          </p:nvCxnSpPr>
          <p:spPr>
            <a:xfrm flipH="1" flipV="1">
              <a:off x="6858615" y="3352800"/>
              <a:ext cx="837585" cy="68580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/>
          <p:cNvCxnSpPr/>
          <p:nvPr/>
        </p:nvCxnSpPr>
        <p:spPr>
          <a:xfrm>
            <a:off x="3203345" y="2627709"/>
            <a:ext cx="2172953" cy="14417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971900" y="4954474"/>
            <a:ext cx="815465" cy="131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1" name="TextBox 55"/>
          <p:cNvSpPr txBox="1">
            <a:spLocks noChangeArrowheads="1"/>
          </p:cNvSpPr>
          <p:nvPr/>
        </p:nvSpPr>
        <p:spPr bwMode="auto">
          <a:xfrm>
            <a:off x="755053" y="4723641"/>
            <a:ext cx="22365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High frequency</a:t>
            </a:r>
          </a:p>
        </p:txBody>
      </p:sp>
      <p:sp>
        <p:nvSpPr>
          <p:cNvPr id="13322" name="TextBox 57"/>
          <p:cNvSpPr txBox="1">
            <a:spLocks noChangeArrowheads="1"/>
          </p:cNvSpPr>
          <p:nvPr/>
        </p:nvSpPr>
        <p:spPr bwMode="auto">
          <a:xfrm>
            <a:off x="1008485" y="2267902"/>
            <a:ext cx="21884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FF0000"/>
                </a:solidFill>
              </a:rPr>
              <a:t>Low frequency</a:t>
            </a:r>
          </a:p>
        </p:txBody>
      </p:sp>
      <p:sp>
        <p:nvSpPr>
          <p:cNvPr id="6" name="AutoShape 2" descr="http://upload.wikimedia.org/wikipedia/commons/3/34/Anatomy_of_Human_Ear_with_Cochlear_Frequency_Mapping.svg"/>
          <p:cNvSpPr>
            <a:spLocks noChangeAspect="1" noChangeArrowheads="1"/>
          </p:cNvSpPr>
          <p:nvPr/>
        </p:nvSpPr>
        <p:spPr bwMode="auto">
          <a:xfrm>
            <a:off x="7175534" y="5394446"/>
            <a:ext cx="2761322" cy="276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544" t="4752" r="6536" b="24848"/>
          <a:stretch/>
        </p:blipFill>
        <p:spPr>
          <a:xfrm>
            <a:off x="6578050" y="5039123"/>
            <a:ext cx="3502575" cy="250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9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pPr algn="ctr"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 smtClean="0">
                <a:solidFill>
                  <a:schemeClr val="accent5"/>
                </a:solidFill>
              </a:rPr>
              <a:t>Hearing Loss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>
          <a:xfrm>
            <a:off x="17601" y="2051645"/>
            <a:ext cx="6192440" cy="4774938"/>
          </a:xfrm>
        </p:spPr>
        <p:txBody>
          <a:bodyPr>
            <a:normAutofit/>
          </a:bodyPr>
          <a:lstStyle/>
          <a:p>
            <a:pPr indent="-341313" algn="ctr" rtl="0" eaLnBrk="1">
              <a:lnSpc>
                <a:spcPct val="81000"/>
              </a:lnSpc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2400" dirty="0" smtClean="0"/>
              <a:t>Can happen due to disease, genetics, damage, age..</a:t>
            </a:r>
          </a:p>
          <a:p>
            <a:pPr indent="-341313" algn="ctr" rtl="0" eaLnBrk="1">
              <a:lnSpc>
                <a:spcPct val="81000"/>
              </a:lnSpc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altLang="en-US" sz="2400" dirty="0" smtClean="0"/>
          </a:p>
          <a:p>
            <a:pPr indent="-341313" algn="ctr" rtl="0">
              <a:lnSpc>
                <a:spcPct val="81000"/>
              </a:lnSpc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2400" b="1" dirty="0"/>
              <a:t>Common causes </a:t>
            </a:r>
            <a:r>
              <a:rPr lang="en-GB" altLang="en-US" sz="2400" b="1" dirty="0" smtClean="0"/>
              <a:t>:</a:t>
            </a:r>
          </a:p>
          <a:p>
            <a:pPr indent="-341313" algn="ctr" rtl="0" eaLnBrk="1">
              <a:lnSpc>
                <a:spcPct val="81000"/>
              </a:lnSpc>
              <a:buFont typeface="Times New Roman" panose="02020603050405020304" pitchFamily="18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2400" dirty="0" smtClean="0"/>
              <a:t>Damage to hair cells (</a:t>
            </a:r>
            <a:r>
              <a:rPr lang="en-GB" altLang="en-US" sz="2400" b="1" dirty="0" smtClean="0"/>
              <a:t>Inner</a:t>
            </a:r>
            <a:r>
              <a:rPr lang="en-GB" altLang="en-US" sz="2400" dirty="0" smtClean="0"/>
              <a:t> and/or </a:t>
            </a:r>
            <a:r>
              <a:rPr lang="en-GB" altLang="en-US" sz="2400" b="1" dirty="0" smtClean="0"/>
              <a:t>outer</a:t>
            </a:r>
            <a:r>
              <a:rPr lang="en-GB" altLang="en-US" sz="2400" dirty="0" smtClean="0"/>
              <a:t>) due to innate vulnerability.</a:t>
            </a:r>
          </a:p>
          <a:p>
            <a:pPr indent="-341313" algn="ctr" rtl="0" eaLnBrk="1">
              <a:lnSpc>
                <a:spcPct val="81000"/>
              </a:lnSpc>
              <a:buFont typeface="Times New Roman" panose="02020603050405020304" pitchFamily="18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2400" dirty="0" smtClean="0"/>
              <a:t>Partial damage to auditory nerve.</a:t>
            </a:r>
          </a:p>
          <a:p>
            <a:pPr indent="-341313" algn="ctr" rtl="0" eaLnBrk="1">
              <a:lnSpc>
                <a:spcPct val="81000"/>
              </a:lnSpc>
              <a:buFont typeface="Times New Roman" panose="02020603050405020304" pitchFamily="18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2400" dirty="0" smtClean="0"/>
              <a:t>Damage to components in parts of ear.</a:t>
            </a:r>
            <a:endParaRPr lang="en-US" altLang="en-US" sz="2400" dirty="0" smtClean="0"/>
          </a:p>
          <a:p>
            <a:pPr indent="-341313" algn="ctr" rtl="0" eaLnBrk="1">
              <a:lnSpc>
                <a:spcPct val="81000"/>
              </a:lnSpc>
              <a:buFont typeface="Times New Roman" panose="02020603050405020304" pitchFamily="18" charset="0"/>
              <a:buChar char="•"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en-US" sz="2400" dirty="0" smtClean="0"/>
              <a:t>Etc..</a:t>
            </a:r>
            <a:endParaRPr lang="en-GB" altLang="en-US" sz="2400" dirty="0" smtClean="0"/>
          </a:p>
          <a:p>
            <a:pPr indent="-341313" algn="ctr" rtl="0" eaLnBrk="1">
              <a:lnSpc>
                <a:spcPct val="81000"/>
              </a:lnSpc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altLang="en-US" sz="2400" dirty="0" smtClean="0"/>
          </a:p>
        </p:txBody>
      </p:sp>
      <p:pic>
        <p:nvPicPr>
          <p:cNvPr id="2" name="Picture 2" descr="https://upload.wikimedia.org/wikipedia/commons/a/a3/International_Symbol_for_Deafne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08" y="3419797"/>
            <a:ext cx="4038905" cy="413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>
          <a:xfrm>
            <a:off x="575816" y="29942"/>
            <a:ext cx="9069387" cy="1260475"/>
          </a:xfrm>
        </p:spPr>
        <p:txBody>
          <a:bodyPr>
            <a:normAutofit/>
          </a:bodyPr>
          <a:lstStyle/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dirty="0" smtClean="0"/>
              <a:t> </a:t>
            </a:r>
            <a:r>
              <a:rPr lang="en-GB" altLang="en-US" dirty="0"/>
              <a:t>Hearing </a:t>
            </a:r>
            <a:r>
              <a:rPr lang="en-GB" altLang="en-US" dirty="0" smtClean="0"/>
              <a:t>Loss </a:t>
            </a:r>
            <a:r>
              <a:rPr lang="en-US" altLang="en-US" dirty="0" smtClean="0"/>
              <a:t>Levels</a:t>
            </a:r>
            <a:endParaRPr lang="en-GB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3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19831" y="1115542"/>
                <a:ext cx="9360793" cy="1080119"/>
              </a:xfrm>
            </p:spPr>
            <p:txBody>
              <a:bodyPr>
                <a:normAutofit fontScale="85000" lnSpcReduction="20000"/>
              </a:bodyPr>
              <a:lstStyle/>
              <a:p>
                <a:pPr indent="-341313" algn="ctr" eaLnBrk="1">
                  <a:lnSpc>
                    <a:spcPct val="81000"/>
                  </a:lnSpc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GB" altLang="en-US" sz="2800" dirty="0" smtClean="0"/>
                  <a:t>-10 - 25 dB HL: normal hearing</a:t>
                </a:r>
              </a:p>
              <a:p>
                <a:pPr indent="-341313" algn="ctr" eaLnBrk="1">
                  <a:lnSpc>
                    <a:spcPct val="81000"/>
                  </a:lnSpc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GB" altLang="en-US" sz="2800" dirty="0" smtClean="0">
                    <a:solidFill>
                      <a:schemeClr val="accent5"/>
                    </a:solidFill>
                  </a:rPr>
                  <a:t>&gt; 90 dB HL: </a:t>
                </a:r>
                <a:r>
                  <a:rPr lang="en-GB" altLang="en-US" sz="2800" b="1" dirty="0" smtClean="0">
                    <a:solidFill>
                      <a:schemeClr val="accent5"/>
                    </a:solidFill>
                  </a:rPr>
                  <a:t>profound hearing </a:t>
                </a:r>
                <a:r>
                  <a:rPr lang="en-GB" altLang="en-US" sz="2800" dirty="0" smtClean="0">
                    <a:solidFill>
                      <a:schemeClr val="accent5"/>
                    </a:solidFill>
                  </a:rPr>
                  <a:t>loss</a:t>
                </a:r>
              </a:p>
              <a:p>
                <a:pPr indent="-341313" algn="ctr" eaLnBrk="1">
                  <a:lnSpc>
                    <a:spcPct val="81000"/>
                  </a:lnSpc>
                  <a:buClrTx/>
                  <a:buFontTx/>
                  <a:buNone/>
                  <a:tabLst>
                    <a:tab pos="34290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altLang="en-US" sz="2800" i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Reminder: </a:t>
                </a:r>
                <a:r>
                  <a:rPr lang="en-GB" altLang="en-US" sz="2800" i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(dB is a LOG scale!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GB" altLang="en-US" sz="2800" i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!!)</a:t>
                </a:r>
              </a:p>
            </p:txBody>
          </p:sp>
        </mc:Choice>
        <mc:Fallback xmlns="">
          <p:sp>
            <p:nvSpPr>
              <p:cNvPr id="15363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831" y="1115542"/>
                <a:ext cx="9360793" cy="1080119"/>
              </a:xfrm>
              <a:blipFill rotWithShape="0">
                <a:blip r:embed="rId3"/>
                <a:stretch>
                  <a:fillRect t="-15819" b="-135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4" name="Rectangle 3"/>
          <p:cNvSpPr>
            <a:spLocks noChangeArrowheads="1"/>
          </p:cNvSpPr>
          <p:nvPr/>
        </p:nvSpPr>
        <p:spPr bwMode="auto">
          <a:xfrm>
            <a:off x="1295896" y="7057183"/>
            <a:ext cx="8079497" cy="495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>
              <a:buClrTx/>
              <a:buFontTx/>
              <a:buNone/>
            </a:pPr>
            <a:r>
              <a:rPr lang="en-GB" altLang="en-US" sz="1400" dirty="0">
                <a:solidFill>
                  <a:srgbClr val="0033CC"/>
                </a:solidFill>
                <a:hlinkClick r:id="rId4"/>
              </a:rPr>
              <a:t>http://</a:t>
            </a:r>
            <a:r>
              <a:rPr lang="en-GB" altLang="en-US" sz="1400" dirty="0" smtClean="0">
                <a:solidFill>
                  <a:srgbClr val="0033CC"/>
                </a:solidFill>
                <a:hlinkClick r:id="rId4"/>
              </a:rPr>
              <a:t>auditoryneuroscience.com/acoustics/clinical_audiograms</a:t>
            </a:r>
            <a:endParaRPr lang="he-IL" altLang="en-US" sz="1400" dirty="0" smtClean="0">
              <a:solidFill>
                <a:srgbClr val="0033CC"/>
              </a:solidFill>
              <a:hlinkClick r:id="rId4"/>
            </a:endParaRPr>
          </a:p>
          <a:p>
            <a:pPr eaLnBrk="1">
              <a:buClrTx/>
              <a:buFontTx/>
              <a:buNone/>
            </a:pPr>
            <a:r>
              <a:rPr lang="en-GB" altLang="en-US" sz="1400" dirty="0">
                <a:solidFill>
                  <a:srgbClr val="0033CC"/>
                </a:solidFill>
                <a:hlinkClick r:id="rId4"/>
              </a:rPr>
              <a:t>http://www.phonak.com/com/b2c/en/hearing/understanding_hearingloss/types_of_hearing_loss.html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58" y="2573325"/>
            <a:ext cx="5764320" cy="4221517"/>
          </a:xfrm>
          <a:prstGeom prst="rect">
            <a:avLst/>
          </a:prstGeom>
        </p:spPr>
      </p:pic>
      <p:pic>
        <p:nvPicPr>
          <p:cNvPr id="1026" name="Picture 2" descr="http://www.capitaloto.com/images/Final-Audio-Pic-smal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793" y="2635021"/>
            <a:ext cx="4291831" cy="412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>
          <a:xfrm>
            <a:off x="6000" y="0"/>
            <a:ext cx="5826400" cy="1187549"/>
          </a:xfrm>
        </p:spPr>
        <p:txBody>
          <a:bodyPr/>
          <a:lstStyle/>
          <a:p>
            <a:pPr algn="l" eaLnBrk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altLang="en-US" sz="4000" dirty="0" smtClean="0"/>
              <a:t>Hearing Aids = Amplify</a:t>
            </a: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360" y="1403350"/>
            <a:ext cx="3810000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5" y="5334405"/>
            <a:ext cx="1947247" cy="2225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7" name="Picture 7" descr="http://www.meriahnichols.com/wp-content/uploads/2013/06/huge-hearing-aid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84" y="1403350"/>
            <a:ext cx="4953670" cy="371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784" y="0"/>
            <a:ext cx="9361039" cy="1907629"/>
          </a:xfrm>
        </p:spPr>
        <p:txBody>
          <a:bodyPr>
            <a:normAutofit/>
          </a:bodyPr>
          <a:lstStyle/>
          <a:p>
            <a:r>
              <a:rPr lang="en-US" dirty="0" smtClean="0"/>
              <a:t>What happens when “no” residual hearing left to amplify???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41" b="2686"/>
          <a:stretch/>
        </p:blipFill>
        <p:spPr>
          <a:xfrm>
            <a:off x="3185416" y="2483693"/>
            <a:ext cx="6864782" cy="50759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43968" y="1763613"/>
            <a:ext cx="636584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dirty="0" smtClean="0">
                <a:solidFill>
                  <a:schemeClr val="tx1"/>
                </a:solidFill>
                <a:latin typeface="Big Caslon"/>
                <a:cs typeface="Big Caslon"/>
              </a:rPr>
              <a:t>PROFOUND-Severe </a:t>
            </a:r>
            <a:r>
              <a:rPr lang="en-US" altLang="en-US" sz="3200" dirty="0">
                <a:solidFill>
                  <a:schemeClr val="tx1"/>
                </a:solidFill>
                <a:latin typeface="Big Caslon"/>
                <a:cs typeface="Big Caslon"/>
              </a:rPr>
              <a:t>Hearing Loss</a:t>
            </a:r>
            <a:endParaRPr lang="en-US" sz="3200" dirty="0">
              <a:solidFill>
                <a:schemeClr val="tx1"/>
              </a:solidFill>
              <a:latin typeface="Big Caslon"/>
              <a:cs typeface="Big Caslo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76" y="3203773"/>
            <a:ext cx="288032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9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5611</TotalTime>
  <Words>974</Words>
  <Application>Microsoft Office PowerPoint</Application>
  <PresentationFormat>Custom</PresentationFormat>
  <Paragraphs>150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Microsoft YaHei</vt:lpstr>
      <vt:lpstr>Aharoni</vt:lpstr>
      <vt:lpstr>Algerian</vt:lpstr>
      <vt:lpstr>Arial</vt:lpstr>
      <vt:lpstr>Arial Black</vt:lpstr>
      <vt:lpstr>Big Caslon</vt:lpstr>
      <vt:lpstr>Calibri</vt:lpstr>
      <vt:lpstr>Calibri Light</vt:lpstr>
      <vt:lpstr>Cambria Math</vt:lpstr>
      <vt:lpstr>Droid Sans Fallback</vt:lpstr>
      <vt:lpstr>Helvetica</vt:lpstr>
      <vt:lpstr>Segoe UI</vt:lpstr>
      <vt:lpstr>Times New Roman</vt:lpstr>
      <vt:lpstr>Office Theme</vt:lpstr>
      <vt:lpstr>PowerPoint Presentation</vt:lpstr>
      <vt:lpstr>Normal Hearing - Anatomy</vt:lpstr>
      <vt:lpstr>How Do We Normally Hear?</vt:lpstr>
      <vt:lpstr>The Cochlea: Sound to Neural Impulses</vt:lpstr>
      <vt:lpstr>Tones and the Cochlea: Tonotopic!</vt:lpstr>
      <vt:lpstr>Hearing Loss</vt:lpstr>
      <vt:lpstr> Hearing Loss Levels</vt:lpstr>
      <vt:lpstr>Hearing Aids = Amplify</vt:lpstr>
      <vt:lpstr>What happens when “no” residual hearing left to amplify???</vt:lpstr>
      <vt:lpstr>Cochlear Implants</vt:lpstr>
      <vt:lpstr>Cochlear Implants: Stimulating Electrodes inside the Organ of Corti</vt:lpstr>
      <vt:lpstr>PowerPoint Presentation</vt:lpstr>
      <vt:lpstr>Limitations of Cochlear Implants</vt:lpstr>
      <vt:lpstr>Cochlear Implants  Music in your Ears?</vt:lpstr>
      <vt:lpstr>Factors Effecting Cochlear Implant Performance</vt:lpstr>
      <vt:lpstr>The Problem with Age: The Early brain:</vt:lpstr>
      <vt:lpstr>Experience and Neurodevelopmental periods</vt:lpstr>
      <vt:lpstr>Sensitive periods</vt:lpstr>
      <vt:lpstr>PowerPoint Presentation</vt:lpstr>
      <vt:lpstr>Critical periods</vt:lpstr>
      <vt:lpstr>Critical period: Parental Imprinting</vt:lpstr>
      <vt:lpstr>PowerPoint Presentation</vt:lpstr>
      <vt:lpstr>PowerPoint Presentation</vt:lpstr>
      <vt:lpstr>Spoken Language Development in Children Following Cochlear Implantation</vt:lpstr>
      <vt:lpstr>Spoken Language Development in Children Following Cochlear Implantation</vt:lpstr>
      <vt:lpstr>Spoken Language Development in Children Following Cochlear Implantation</vt:lpstr>
      <vt:lpstr>PowerPoint Presentation</vt:lpstr>
      <vt:lpstr>PowerPoint Presentation</vt:lpstr>
      <vt:lpstr>Conclusions: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Dan Ofer</dc:creator>
  <cp:lastModifiedBy>Dan Ofer</cp:lastModifiedBy>
  <cp:revision>138</cp:revision>
  <cp:lastPrinted>1601-01-01T00:00:00Z</cp:lastPrinted>
  <dcterms:created xsi:type="dcterms:W3CDTF">2013-01-04T00:34:04Z</dcterms:created>
  <dcterms:modified xsi:type="dcterms:W3CDTF">2014-06-17T19:53:12Z</dcterms:modified>
</cp:coreProperties>
</file>